
<file path=[Content_Types].xml><?xml version="1.0" encoding="utf-8"?>
<Types xmlns="http://schemas.openxmlformats.org/package/2006/content-types">
  <Override PartName="/ppt/slides/slide18.xml" ContentType="application/vnd.openxmlformats-officedocument.presentationml.slide+xml"/>
  <Override PartName="/ppt/notesSlides/notesSlide4.xml" ContentType="application/vnd.openxmlformats-officedocument.presentationml.notesSlide+xml"/>
  <Override PartName="/ppt/slides/slide9.xml" ContentType="application/vnd.openxmlformats-officedocument.presentationml.slide+xml"/>
  <Override PartName="/ppt/slides/slide41.xml" ContentType="application/vnd.openxmlformats-officedocument.presentationml.slide+xml"/>
  <Override PartName="/ppt/slides/slide14.xml" ContentType="application/vnd.openxmlformats-officedocument.presentationml.slide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s/slide5.xml" ContentType="application/vnd.openxmlformats-officedocument.presentationml.slide+xml"/>
  <Override PartName="/ppt/slides/slide38.xml" ContentType="application/vnd.openxmlformats-officedocument.presentationml.slide+xml"/>
  <Default Extension="rels" ContentType="application/vnd.openxmlformats-package.relationships+xml"/>
  <Override PartName="/ppt/slides/slide10.xml" ContentType="application/vnd.openxmlformats-officedocument.presentationml.slide+xml"/>
  <Override PartName="/ppt/slideLayouts/slideLayout5.xml" ContentType="application/vnd.openxmlformats-officedocument.presentationml.slideLayout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6.xml" ContentType="application/vnd.openxmlformats-officedocument.presentationml.slide+xml"/>
  <Override PartName="/ppt/slides/slide34.xml" ContentType="application/vnd.openxmlformats-officedocument.presentationml.slide+xml"/>
  <Default Extension="jpeg" ContentType="image/jpeg"/>
  <Override PartName="/ppt/theme/theme2.xml" ContentType="application/vnd.openxmlformats-officedocument.them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22.xml" ContentType="application/vnd.openxmlformats-officedocument.presentationml.slide+xml"/>
  <Override PartName="/ppt/slides/slide30.xml" ContentType="application/vnd.openxmlformats-officedocument.presentationml.slide+xml"/>
  <Default Extension="xml" ContentType="application/xml"/>
  <Override PartName="/ppt/slides/slide19.xml" ContentType="application/vnd.openxmlformats-officedocument.presentationml.slide+xml"/>
  <Override PartName="/ppt/notesSlides/notesSlide5.xml" ContentType="application/vnd.openxmlformats-officedocument.presentationml.notesSlide+xml"/>
  <Override PartName="/ppt/tableStyles.xml" ContentType="application/vnd.openxmlformats-officedocument.presentationml.tableStyles+xml"/>
  <Override PartName="/ppt/slides/slide15.xml" ContentType="application/vnd.openxmlformats-officedocument.presentationml.slide+xml"/>
  <Override PartName="/ppt/notesSlides/notesSlide1.xml" ContentType="application/vnd.openxmlformats-officedocument.presentationml.notesSlide+xml"/>
  <Override PartName="/ppt/slides/slide6.xml" ContentType="application/vnd.openxmlformats-officedocument.presentationml.slide+xml"/>
  <Override PartName="/ppt/slides/slide39.xml" ContentType="application/vnd.openxmlformats-officedocument.presentationml.slide+xml"/>
  <Override PartName="/docProps/core.xml" ContentType="application/vnd.openxmlformats-package.core-properties+xml"/>
  <Override PartName="/ppt/slides/slide11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7.xml" ContentType="application/vnd.openxmlformats-officedocument.presentationml.slide+xml"/>
  <Override PartName="/ppt/slides/slide35.xml" ContentType="application/vnd.openxmlformats-officedocument.presentationml.slide+xml"/>
  <Override PartName="/ppt/slides/slide2.xml" ContentType="application/vnd.openxmlformats-officedocument.presentationml.slide+xml"/>
  <Default Extension="png" ContentType="image/png"/>
  <Override PartName="/ppt/slideLayouts/slideLayout2.xml" ContentType="application/vnd.openxmlformats-officedocument.presentationml.slideLayout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s/slide16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7.xml" ContentType="application/vnd.openxmlformats-officedocument.presentationml.slide+xml"/>
  <Override PartName="/ppt/presentation.xml" ContentType="application/vnd.openxmlformats-officedocument.presentationml.presentation.main+xml"/>
  <Override PartName="/ppt/slides/slide12.xml" ContentType="application/vnd.openxmlformats-officedocument.presentationml.slide+xml"/>
  <Override PartName="/ppt/slideLayouts/slideLayout7.xml" ContentType="application/vnd.openxmlformats-officedocument.presentationml.slideLayout+xml"/>
  <Override PartName="/ppt/slides/slide3.xml" ContentType="application/vnd.openxmlformats-officedocument.presentationml.slide+xml"/>
  <Override PartName="/ppt/slides/slide28.xml" ContentType="application/vnd.openxmlformats-officedocument.presentationml.slide+xml"/>
  <Override PartName="/ppt/slides/slide36.xml" ContentType="application/vnd.openxmlformats-officedocument.presentationml.slide+xml"/>
  <Override PartName="/ppt/slideLayouts/slideLayout3.xml" ContentType="application/vnd.openxmlformats-officedocument.presentationml.slideLayout+xml"/>
  <Override PartName="/ppt/slides/slide24.xml" ContentType="application/vnd.openxmlformats-officedocument.presentationml.slide+xml"/>
  <Override PartName="/ppt/slides/slide32.xml" ContentType="application/vnd.openxmlformats-officedocument.presentationml.slide+xml"/>
  <Default Extension="tiff" ContentType="image/tiff"/>
  <Override PartName="/ppt/slides/slide20.xml" ContentType="application/vnd.openxmlformats-officedocument.presentationml.slide+xml"/>
  <Override PartName="/ppt/slides/slide17.xml" ContentType="application/vnd.openxmlformats-officedocument.presentationml.slide+xml"/>
  <Override PartName="/ppt/notesSlides/notesSlide3.xml" ContentType="application/vnd.openxmlformats-officedocument.presentationml.notesSlide+xml"/>
  <Override PartName="/ppt/slides/slide8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slides/slide13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4.xml" ContentType="application/vnd.openxmlformats-officedocument.presentationml.slide+xml"/>
  <Override PartName="/ppt/slides/slide37.xml" ContentType="application/vnd.openxmlformats-officedocument.presentationml.slide+xml"/>
  <Override PartName="/ppt/slides/slide29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5.xml" ContentType="application/vnd.openxmlformats-officedocument.presentationml.slide+xml"/>
  <Override PartName="/ppt/slides/slide33.xml" ContentType="application/vnd.openxmlformats-officedocument.presentationml.slide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s/slide21.xml" ContentType="application/vnd.openxmlformats-officedocument.presentationml.slide+xml"/>
  <Default Extension="bin" ContentType="application/vnd.openxmlformats-officedocument.presentationml.printerSettings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aveSubsetFonts="1" autoCompressPictures="0">
  <p:sldMasterIdLst>
    <p:sldMasterId r:id="rId1"/>
  </p:sldMasterIdLst>
  <p:notesMasterIdLst>
    <p:notesMasterId r:id="rId43"/>
  </p:notesMasterIdLst>
  <p:sldIdLst>
    <p:sldId id="256" r:id="rId2"/>
    <p:sldId id="259" r:id="rId3"/>
    <p:sldId id="266" r:id="rId4"/>
    <p:sldId id="267" r:id="rId5"/>
    <p:sldId id="300" r:id="rId6"/>
    <p:sldId id="258" r:id="rId7"/>
    <p:sldId id="268" r:id="rId8"/>
    <p:sldId id="269" r:id="rId9"/>
    <p:sldId id="257" r:id="rId10"/>
    <p:sldId id="261" r:id="rId11"/>
    <p:sldId id="270" r:id="rId12"/>
    <p:sldId id="271" r:id="rId13"/>
    <p:sldId id="298" r:id="rId14"/>
    <p:sldId id="263" r:id="rId15"/>
    <p:sldId id="264" r:id="rId16"/>
    <p:sldId id="265" r:id="rId17"/>
    <p:sldId id="272" r:id="rId18"/>
    <p:sldId id="274" r:id="rId19"/>
    <p:sldId id="275" r:id="rId20"/>
    <p:sldId id="260" r:id="rId21"/>
    <p:sldId id="276" r:id="rId22"/>
    <p:sldId id="277" r:id="rId23"/>
    <p:sldId id="281" r:id="rId24"/>
    <p:sldId id="278" r:id="rId25"/>
    <p:sldId id="279" r:id="rId26"/>
    <p:sldId id="282" r:id="rId27"/>
    <p:sldId id="280" r:id="rId28"/>
    <p:sldId id="283" r:id="rId29"/>
    <p:sldId id="285" r:id="rId30"/>
    <p:sldId id="286" r:id="rId31"/>
    <p:sldId id="287" r:id="rId32"/>
    <p:sldId id="288" r:id="rId33"/>
    <p:sldId id="284" r:id="rId34"/>
    <p:sldId id="291" r:id="rId35"/>
    <p:sldId id="289" r:id="rId36"/>
    <p:sldId id="292" r:id="rId37"/>
    <p:sldId id="293" r:id="rId38"/>
    <p:sldId id="295" r:id="rId39"/>
    <p:sldId id="299" r:id="rId40"/>
    <p:sldId id="296" r:id="rId41"/>
    <p:sldId id="297" r:id="rId4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lastView="sldThumbnailView">
  <p:normalViewPr showOutlineIcons="0">
    <p:restoredLeft sz="23923" autoAdjust="0"/>
    <p:restoredTop sz="94701" autoAdjust="0"/>
  </p:normalViewPr>
  <p:slideViewPr>
    <p:cSldViewPr snapToObjects="1">
      <p:cViewPr>
        <p:scale>
          <a:sx n="100" d="100"/>
          <a:sy n="100" d="100"/>
        </p:scale>
        <p:origin x="-240" y="-8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viewProps" Target="viewProps.xml"/><Relationship Id="rId47" Type="http://schemas.openxmlformats.org/officeDocument/2006/relationships/theme" Target="theme/theme1.xml"/><Relationship Id="rId48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notesMaster" Target="notesMasters/notesMaster1.xml"/><Relationship Id="rId44" Type="http://schemas.openxmlformats.org/officeDocument/2006/relationships/printerSettings" Target="printerSettings/printerSettings1.bin"/><Relationship Id="rId4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C4EDB7-0992-F74E-AA25-F8112D4F4EF9}" type="datetimeFigureOut">
              <a:rPr lang="en-US" smtClean="0"/>
              <a:pPr/>
              <a:t>10/16/14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1EA1B9-4786-A848-BE63-DB108733AE4D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1EA1B9-4786-A848-BE63-DB108733AE4D}" type="slidenum">
              <a:rPr lang="en-US" smtClean="0"/>
              <a:pPr/>
              <a:t>25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771AEE-6E11-482D-9ECF-2FFC1B1030D9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8063383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771AEE-6E11-482D-9ECF-2FFC1B1030D9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8063383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771AEE-6E11-482D-9ECF-2FFC1B1030D9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8063383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771AEE-6E11-482D-9ECF-2FFC1B1030D9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8063383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58F8D86-5DF9-E447-8BD2-117B40FA2F5B}" type="datetimeFigureOut">
              <a:rPr lang="en-US" smtClean="0"/>
              <a:pPr/>
              <a:t>10/16/14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8C1B7B4-3AA8-AC42-8141-CB01E3DCDC7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58F8D86-5DF9-E447-8BD2-117B40FA2F5B}" type="datetimeFigureOut">
              <a:rPr lang="en-US" smtClean="0"/>
              <a:pPr/>
              <a:t>10/16/14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8C1B7B4-3AA8-AC42-8141-CB01E3DCDC7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58F8D86-5DF9-E447-8BD2-117B40FA2F5B}" type="datetimeFigureOut">
              <a:rPr lang="en-US" smtClean="0"/>
              <a:pPr/>
              <a:t>10/16/14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8C1B7B4-3AA8-AC42-8141-CB01E3DCDC7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58F8D86-5DF9-E447-8BD2-117B40FA2F5B}" type="datetimeFigureOut">
              <a:rPr lang="en-US" smtClean="0"/>
              <a:pPr/>
              <a:t>10/16/14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8C1B7B4-3AA8-AC42-8141-CB01E3DCDC7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58F8D86-5DF9-E447-8BD2-117B40FA2F5B}" type="datetimeFigureOut">
              <a:rPr lang="en-US" smtClean="0"/>
              <a:pPr/>
              <a:t>10/16/14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8C1B7B4-3AA8-AC42-8141-CB01E3DCDC7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58F8D86-5DF9-E447-8BD2-117B40FA2F5B}" type="datetimeFigureOut">
              <a:rPr lang="en-US" smtClean="0"/>
              <a:pPr/>
              <a:t>10/16/14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8C1B7B4-3AA8-AC42-8141-CB01E3DCDC7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58F8D86-5DF9-E447-8BD2-117B40FA2F5B}" type="datetimeFigureOut">
              <a:rPr lang="en-US" smtClean="0"/>
              <a:pPr/>
              <a:t>10/16/14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8C1B7B4-3AA8-AC42-8141-CB01E3DCDC7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58F8D86-5DF9-E447-8BD2-117B40FA2F5B}" type="datetimeFigureOut">
              <a:rPr lang="en-US" smtClean="0"/>
              <a:pPr/>
              <a:t>10/16/14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8C1B7B4-3AA8-AC42-8141-CB01E3DCDC7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58F8D86-5DF9-E447-8BD2-117B40FA2F5B}" type="datetimeFigureOut">
              <a:rPr lang="en-US" smtClean="0"/>
              <a:pPr/>
              <a:t>10/16/14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8C1B7B4-3AA8-AC42-8141-CB01E3DCDC7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58F8D86-5DF9-E447-8BD2-117B40FA2F5B}" type="datetimeFigureOut">
              <a:rPr lang="en-US" smtClean="0"/>
              <a:pPr/>
              <a:t>10/16/14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8C1B7B4-3AA8-AC42-8141-CB01E3DCDC7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58F8D86-5DF9-E447-8BD2-117B40FA2F5B}" type="datetimeFigureOut">
              <a:rPr lang="en-US" smtClean="0"/>
              <a:pPr/>
              <a:t>10/16/14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8C1B7B4-3AA8-AC42-8141-CB01E3DCDC7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CA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17638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CA" dirty="0" smtClean="0"/>
              <a:t>Click to edit Master text styles</a:t>
            </a:r>
          </a:p>
          <a:p>
            <a:pPr lvl="1"/>
            <a:r>
              <a:rPr lang="en-CA" dirty="0" smtClean="0"/>
              <a:t>Second level</a:t>
            </a:r>
          </a:p>
          <a:p>
            <a:pPr lvl="2"/>
            <a:r>
              <a:rPr lang="en-CA" dirty="0" smtClean="0"/>
              <a:t>Third level</a:t>
            </a:r>
          </a:p>
          <a:p>
            <a:pPr lvl="3"/>
            <a:r>
              <a:rPr lang="en-CA" dirty="0" smtClean="0"/>
              <a:t>Fourth level</a:t>
            </a:r>
          </a:p>
          <a:p>
            <a:pPr lvl="4"/>
            <a:r>
              <a:rPr lang="en-CA" dirty="0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dobe Caslon Pro"/>
              </a:defRPr>
            </a:lvl1pPr>
          </a:lstStyle>
          <a:p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r:id="rId1"/>
    <p:sldLayoutId r:id="rId2"/>
    <p:sldLayoutId r:id="rId3"/>
    <p:sldLayoutId r:id="rId4"/>
    <p:sldLayoutId r:id="rId5"/>
    <p:sldLayoutId r:id="rId6"/>
    <p:sldLayoutId r:id="rId7"/>
    <p:sldLayoutId r:id="rId8"/>
    <p:sldLayoutId r:id="rId9"/>
    <p:sldLayoutId r:id="rId10"/>
    <p:sldLayoutId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200" kern="1200">
          <a:solidFill>
            <a:schemeClr val="bg1"/>
          </a:solidFill>
          <a:latin typeface="Adobe Caslon Pro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600" kern="1200">
          <a:solidFill>
            <a:schemeClr val="bg1"/>
          </a:solidFill>
          <a:latin typeface="Adobe Caslon Pro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3600" kern="1200">
          <a:solidFill>
            <a:schemeClr val="bg1"/>
          </a:solidFill>
          <a:latin typeface="Adobe Caslon Pro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3600" kern="1200">
          <a:solidFill>
            <a:schemeClr val="bg1"/>
          </a:solidFill>
          <a:latin typeface="Adobe Caslon Pro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3600" kern="1200">
          <a:solidFill>
            <a:schemeClr val="bg1"/>
          </a:solidFill>
          <a:latin typeface="Adobe Caslon Pro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3600" kern="1200">
          <a:solidFill>
            <a:schemeClr val="bg1"/>
          </a:solidFill>
          <a:latin typeface="Adobe Caslon Pro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jpeg"/><Relationship Id="rId6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eg"/><Relationship Id="rId3" Type="http://schemas.openxmlformats.org/officeDocument/2006/relationships/image" Target="../media/image17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jpeg"/><Relationship Id="rId3" Type="http://schemas.openxmlformats.org/officeDocument/2006/relationships/image" Target="../media/image30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video" Target="file://localhost/Users/flipperflipper/Desktop/Kiamika_bivariatePlots/Kia_bi2.mov" TargetMode="Externa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4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4" Type="http://schemas.openxmlformats.org/officeDocument/2006/relationships/image" Target="../media/image8.jpeg"/><Relationship Id="rId5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4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4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4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Relationship Id="rId3" Type="http://schemas.openxmlformats.org/officeDocument/2006/relationships/image" Target="../media/image39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Relationship Id="rId3" Type="http://schemas.openxmlformats.org/officeDocument/2006/relationships/image" Target="../media/image31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video" Target="file://localhost/Users/flipperflipper/Desktop/LMW_vid2.mov" TargetMode="Externa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42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0"/>
            <a:ext cx="7772400" cy="2006600"/>
          </a:xfrm>
        </p:spPr>
        <p:txBody>
          <a:bodyPr>
            <a:normAutofit/>
          </a:bodyPr>
          <a:lstStyle/>
          <a:p>
            <a:r>
              <a:rPr lang="en-US" sz="4000" dirty="0" smtClean="0">
                <a:solidFill>
                  <a:schemeClr val="bg1"/>
                </a:solidFill>
                <a:latin typeface="Adobe Caslon Pro"/>
              </a:rPr>
              <a:t>Fluvial Geomorphology:</a:t>
            </a:r>
            <a:br>
              <a:rPr lang="en-US" sz="4000" dirty="0" smtClean="0">
                <a:solidFill>
                  <a:schemeClr val="bg1"/>
                </a:solidFill>
                <a:latin typeface="Adobe Caslon Pro"/>
              </a:rPr>
            </a:br>
            <a:r>
              <a:rPr lang="en-US" sz="4000" dirty="0" smtClean="0">
                <a:solidFill>
                  <a:schemeClr val="bg1"/>
                </a:solidFill>
                <a:latin typeface="Adobe Caslon Pro"/>
              </a:rPr>
              <a:t>A GIS toolbox to extract raster data along spatial continuum   </a:t>
            </a:r>
            <a:endParaRPr lang="en-US" sz="4000" dirty="0">
              <a:solidFill>
                <a:schemeClr val="bg1"/>
              </a:solidFill>
              <a:latin typeface="Adobe Caslon Pro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4343400"/>
            <a:ext cx="7162800" cy="1066800"/>
          </a:xfrm>
        </p:spPr>
        <p:txBody>
          <a:bodyPr>
            <a:normAutofit/>
          </a:bodyPr>
          <a:lstStyle/>
          <a:p>
            <a:r>
              <a:rPr lang="en-US" sz="2600" dirty="0" err="1" smtClean="0">
                <a:solidFill>
                  <a:schemeClr val="bg1"/>
                </a:solidFill>
                <a:latin typeface="Adobe Garamond Pro"/>
              </a:rPr>
              <a:t>Lepoutre</a:t>
            </a:r>
            <a:r>
              <a:rPr lang="en-US" sz="2600" dirty="0" smtClean="0">
                <a:solidFill>
                  <a:schemeClr val="bg1"/>
                </a:solidFill>
                <a:latin typeface="Adobe Garamond Pro"/>
              </a:rPr>
              <a:t> </a:t>
            </a:r>
            <a:r>
              <a:rPr lang="en-US" sz="2600" dirty="0">
                <a:solidFill>
                  <a:schemeClr val="bg1"/>
                </a:solidFill>
                <a:latin typeface="Adobe Garamond Pro"/>
              </a:rPr>
              <a:t>A., Research Assistant, Department of Geography, McGill University, </a:t>
            </a:r>
            <a:r>
              <a:rPr lang="en-US" sz="2600" dirty="0" smtClean="0">
                <a:solidFill>
                  <a:schemeClr val="bg1"/>
                </a:solidFill>
                <a:latin typeface="Adobe Garamond Pro"/>
              </a:rPr>
              <a:t>Montreal</a:t>
            </a: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2743200" y="5715000"/>
            <a:ext cx="3657600" cy="93345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dobe Garamond Pro"/>
                <a:ea typeface="+mn-ea"/>
                <a:cs typeface="+mn-cs"/>
              </a:rPr>
              <a:t>Developed in collaboration with </a:t>
            </a:r>
            <a:r>
              <a:rPr kumimoji="0" 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dobe Garamond Pro"/>
                <a:ea typeface="+mn-ea"/>
                <a:cs typeface="+mn-cs"/>
              </a:rPr>
              <a:t>phD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dobe Garamond Pro"/>
                <a:ea typeface="+mn-ea"/>
                <a:cs typeface="+mn-cs"/>
              </a:rPr>
              <a:t> Fabien </a:t>
            </a:r>
            <a:r>
              <a:rPr kumimoji="0" 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dobe Garamond Pro"/>
                <a:ea typeface="+mn-ea"/>
                <a:cs typeface="+mn-cs"/>
              </a:rPr>
              <a:t>Hugue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dobe Garamond Pro"/>
                <a:ea typeface="+mn-ea"/>
                <a:cs typeface="+mn-cs"/>
              </a:rPr>
              <a:t> under the supervision of Prof.</a:t>
            </a:r>
            <a:r>
              <a:rPr kumimoji="0" lang="en-US" sz="2000" b="0" i="0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dobe Garamond Pro"/>
                <a:ea typeface="+mn-ea"/>
                <a:cs typeface="+mn-cs"/>
              </a:rPr>
              <a:t> Michel </a:t>
            </a:r>
            <a:r>
              <a:rPr kumimoji="0" lang="en-US" sz="2000" b="0" i="0" u="none" strike="noStrike" kern="1200" cap="none" spc="0" normalizeH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dobe Garamond Pro"/>
                <a:ea typeface="+mn-ea"/>
                <a:cs typeface="+mn-cs"/>
              </a:rPr>
              <a:t>Lapointe</a:t>
            </a:r>
            <a:r>
              <a:rPr kumimoji="0" lang="en-US" sz="2000" b="0" i="0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dobe Garamond Pro"/>
                <a:ea typeface="+mn-ea"/>
                <a:cs typeface="+mn-cs"/>
              </a:rPr>
              <a:t>.</a:t>
            </a:r>
            <a:endParaRPr kumimoji="0" lang="en-US" sz="20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dobe Garamond Pro"/>
              <a:ea typeface="+mn-ea"/>
              <a:cs typeface="+mn-cs"/>
            </a:endParaRPr>
          </a:p>
        </p:txBody>
      </p:sp>
      <p:pic>
        <p:nvPicPr>
          <p:cNvPr id="6" name="Picture 5" descr="IMGP032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2283631"/>
            <a:ext cx="2602525" cy="1907369"/>
          </a:xfrm>
          <a:prstGeom prst="rect">
            <a:avLst/>
          </a:prstGeom>
        </p:spPr>
      </p:pic>
      <p:pic>
        <p:nvPicPr>
          <p:cNvPr id="7" name="Picture 13" descr="G:\docs fab\Science de la Terre et de l'Environnement\McGill\Logo_McGill.bmp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00" y="5715000"/>
            <a:ext cx="2602524" cy="898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14" descr="G:\docs fab\Science de la Terre et de l'Environnement\HydroNet\Logo_Hydronet.bmp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477000" y="5731281"/>
            <a:ext cx="2602524" cy="8981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9" descr="backgorund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95600" y="2283631"/>
            <a:ext cx="3352800" cy="1907369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2" name="Picture 11" descr="kana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77000" y="2283631"/>
            <a:ext cx="2602524" cy="190736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68362"/>
          </a:xfrm>
        </p:spPr>
        <p:txBody>
          <a:bodyPr/>
          <a:lstStyle/>
          <a:p>
            <a:r>
              <a:rPr lang="en-US" dirty="0" smtClean="0"/>
              <a:t>Inputs  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57200" y="1237694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9" name="Picture 8" descr="kia_img_c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1688592"/>
            <a:ext cx="6595872" cy="4940808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3228974" y="1607026"/>
            <a:ext cx="3448050" cy="3816174"/>
            <a:chOff x="3333750" y="1365426"/>
            <a:chExt cx="3448050" cy="3816174"/>
          </a:xfrm>
        </p:grpSpPr>
        <p:sp>
          <p:nvSpPr>
            <p:cNvPr id="6" name="TextBox 5"/>
            <p:cNvSpPr txBox="1"/>
            <p:nvPr/>
          </p:nvSpPr>
          <p:spPr>
            <a:xfrm>
              <a:off x="5753100" y="1365426"/>
              <a:ext cx="1028700" cy="523220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latin typeface="Adobe Caslon Pro"/>
                </a:rPr>
                <a:t>Dam</a:t>
              </a:r>
              <a:endParaRPr lang="en-US" sz="2800" dirty="0">
                <a:latin typeface="Adobe Caslon Pro"/>
              </a:endParaRPr>
            </a:p>
          </p:txBody>
        </p:sp>
        <p:cxnSp>
          <p:nvCxnSpPr>
            <p:cNvPr id="10" name="Straight Arrow Connector 9"/>
            <p:cNvCxnSpPr/>
            <p:nvPr/>
          </p:nvCxnSpPr>
          <p:spPr>
            <a:xfrm rot="10800000" flipV="1">
              <a:off x="4953000" y="4495800"/>
              <a:ext cx="1066800" cy="685800"/>
            </a:xfrm>
            <a:prstGeom prst="straightConnector1">
              <a:avLst/>
            </a:prstGeom>
            <a:ln w="50800">
              <a:solidFill>
                <a:schemeClr val="bg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3333750" y="4114800"/>
              <a:ext cx="2419350" cy="523220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latin typeface="Adobe Caslon Pro"/>
                </a:rPr>
                <a:t>Flow direction</a:t>
              </a:r>
              <a:endParaRPr lang="en-US" sz="2800" dirty="0">
                <a:latin typeface="Adobe Caslon Pro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76200" y="762000"/>
            <a:ext cx="4892186" cy="923330"/>
          </a:xfrm>
          <a:prstGeom prst="rect">
            <a:avLst/>
          </a:prstGeom>
          <a:noFill/>
        </p:spPr>
        <p:txBody>
          <a:bodyPr vert="horz" wrap="square" lIns="0" rIns="0" rtlCol="0" anchor="t" anchorCtr="1">
            <a:spAutoFit/>
          </a:bodyPr>
          <a:lstStyle/>
          <a:p>
            <a:r>
              <a:rPr lang="en-US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Caslon Pro"/>
              </a:rPr>
              <a:t>(1) </a:t>
            </a:r>
            <a:r>
              <a:rPr lang="en-US" dirty="0" err="1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Caslon Pro"/>
              </a:rPr>
              <a:t>WorldView</a:t>
            </a:r>
            <a:r>
              <a:rPr lang="en-US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Caslon Pro"/>
              </a:rPr>
              <a:t>-II Satellite image:</a:t>
            </a:r>
          </a:p>
          <a:p>
            <a:r>
              <a:rPr lang="en-US" dirty="0" smtClean="0">
                <a:solidFill>
                  <a:prstClr val="white"/>
                </a:solidFill>
                <a:latin typeface="Adobe Caslon Pro"/>
              </a:rPr>
              <a:t>Multispectral: 8 Bands (VIS-NIR) / 2 </a:t>
            </a:r>
            <a:r>
              <a:rPr lang="en-US" dirty="0" err="1" smtClean="0">
                <a:solidFill>
                  <a:prstClr val="white"/>
                </a:solidFill>
                <a:latin typeface="Adobe Caslon Pro"/>
              </a:rPr>
              <a:t>m</a:t>
            </a:r>
            <a:r>
              <a:rPr lang="en-US" dirty="0" smtClean="0">
                <a:solidFill>
                  <a:prstClr val="white"/>
                </a:solidFill>
                <a:latin typeface="Adobe Caslon Pro"/>
              </a:rPr>
              <a:t> res.</a:t>
            </a:r>
          </a:p>
          <a:p>
            <a:r>
              <a:rPr lang="en-US" dirty="0" smtClean="0">
                <a:solidFill>
                  <a:prstClr val="white"/>
                </a:solidFill>
                <a:latin typeface="Adobe Caslon Pro"/>
              </a:rPr>
              <a:t>Panchromatic: 50 cm res.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68362"/>
          </a:xfrm>
        </p:spPr>
        <p:txBody>
          <a:bodyPr/>
          <a:lstStyle/>
          <a:p>
            <a:r>
              <a:rPr lang="en-US" dirty="0" smtClean="0"/>
              <a:t>Inputs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85800" y="1053028"/>
            <a:ext cx="3962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  <a:latin typeface="Adobe Caslon Pro"/>
              </a:rPr>
              <a:t>(2) </a:t>
            </a:r>
            <a:r>
              <a:rPr lang="en-US" sz="2000" dirty="0" err="1" smtClean="0">
                <a:solidFill>
                  <a:schemeClr val="bg1"/>
                </a:solidFill>
                <a:latin typeface="Adobe Caslon Pro"/>
              </a:rPr>
              <a:t>Watermask</a:t>
            </a:r>
            <a:r>
              <a:rPr lang="en-US" sz="2000" dirty="0" smtClean="0">
                <a:solidFill>
                  <a:schemeClr val="bg1"/>
                </a:solidFill>
                <a:latin typeface="Adobe Caslon Pro"/>
              </a:rPr>
              <a:t>/spatial corridor</a:t>
            </a:r>
            <a:endParaRPr lang="en-US" sz="2000" dirty="0">
              <a:solidFill>
                <a:schemeClr val="bg1"/>
              </a:solidFill>
              <a:latin typeface="Adobe Caslon Pro"/>
            </a:endParaRPr>
          </a:p>
        </p:txBody>
      </p:sp>
      <p:pic>
        <p:nvPicPr>
          <p:cNvPr id="7" name="Picture 6" descr="kia_mid_c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1685544"/>
            <a:ext cx="6598920" cy="4943856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3228974" y="1607026"/>
            <a:ext cx="3448050" cy="3816174"/>
            <a:chOff x="3333750" y="1365426"/>
            <a:chExt cx="3448050" cy="3816174"/>
          </a:xfrm>
        </p:grpSpPr>
        <p:sp>
          <p:nvSpPr>
            <p:cNvPr id="10" name="TextBox 9"/>
            <p:cNvSpPr txBox="1"/>
            <p:nvPr/>
          </p:nvSpPr>
          <p:spPr>
            <a:xfrm>
              <a:off x="5753100" y="1365426"/>
              <a:ext cx="1028700" cy="523220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latin typeface="Adobe Caslon Pro"/>
                </a:rPr>
                <a:t>Dam</a:t>
              </a:r>
              <a:endParaRPr lang="en-US" sz="2800" dirty="0">
                <a:latin typeface="Adobe Caslon Pro"/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rot="10800000" flipV="1">
              <a:off x="4953000" y="4495800"/>
              <a:ext cx="1066800" cy="685800"/>
            </a:xfrm>
            <a:prstGeom prst="straightConnector1">
              <a:avLst/>
            </a:prstGeom>
            <a:ln w="50800">
              <a:solidFill>
                <a:schemeClr val="bg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3333750" y="4114800"/>
              <a:ext cx="2419350" cy="523220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latin typeface="Adobe Caslon Pro"/>
                </a:rPr>
                <a:t>Flow direction</a:t>
              </a:r>
              <a:endParaRPr lang="en-US" sz="2800" dirty="0">
                <a:latin typeface="Adobe Caslon Pro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kia_full_c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1663477"/>
            <a:ext cx="6629400" cy="4965923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3228974" y="1607026"/>
            <a:ext cx="3448050" cy="3816174"/>
            <a:chOff x="3333750" y="1365426"/>
            <a:chExt cx="3448050" cy="3816174"/>
          </a:xfrm>
        </p:grpSpPr>
        <p:sp>
          <p:nvSpPr>
            <p:cNvPr id="6" name="TextBox 5"/>
            <p:cNvSpPr txBox="1"/>
            <p:nvPr/>
          </p:nvSpPr>
          <p:spPr>
            <a:xfrm>
              <a:off x="5753100" y="1365426"/>
              <a:ext cx="1028700" cy="523220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latin typeface="Adobe Caslon Pro"/>
                </a:rPr>
                <a:t>Dam</a:t>
              </a:r>
              <a:endParaRPr lang="en-US" sz="2800" dirty="0">
                <a:latin typeface="Adobe Caslon Pro"/>
              </a:endParaRPr>
            </a:p>
          </p:txBody>
        </p:sp>
        <p:cxnSp>
          <p:nvCxnSpPr>
            <p:cNvPr id="7" name="Straight Arrow Connector 6"/>
            <p:cNvCxnSpPr/>
            <p:nvPr/>
          </p:nvCxnSpPr>
          <p:spPr>
            <a:xfrm rot="10800000" flipV="1">
              <a:off x="4953000" y="4495800"/>
              <a:ext cx="1066800" cy="685800"/>
            </a:xfrm>
            <a:prstGeom prst="straightConnector1">
              <a:avLst/>
            </a:prstGeom>
            <a:ln w="50800">
              <a:solidFill>
                <a:schemeClr val="bg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3333750" y="4114800"/>
              <a:ext cx="2419350" cy="523220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latin typeface="Adobe Caslon Pro"/>
                </a:rPr>
                <a:t>Flow direction</a:t>
              </a:r>
              <a:endParaRPr lang="en-US" sz="2800" dirty="0">
                <a:latin typeface="Adobe Caslon Pro"/>
              </a:endParaRPr>
            </a:p>
          </p:txBody>
        </p:sp>
      </p:grp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68362"/>
          </a:xfrm>
        </p:spPr>
        <p:txBody>
          <a:bodyPr/>
          <a:lstStyle/>
          <a:p>
            <a:r>
              <a:rPr lang="en-US" dirty="0" smtClean="0"/>
              <a:t>Inputs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85800" y="1053028"/>
            <a:ext cx="3962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  <a:latin typeface="Adobe Caslon Pro"/>
              </a:rPr>
              <a:t>(3) River centerline/baseline</a:t>
            </a:r>
            <a:endParaRPr lang="en-US" sz="2000" dirty="0">
              <a:solidFill>
                <a:schemeClr val="bg1"/>
              </a:solidFill>
              <a:latin typeface="Adobe Caslon Pro"/>
            </a:endParaRPr>
          </a:p>
        </p:txBody>
      </p:sp>
      <p:pic>
        <p:nvPicPr>
          <p:cNvPr id="11" name="Picture 10" descr="zoom_c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1069635"/>
            <a:ext cx="7239000" cy="55597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 dirty="0" smtClean="0"/>
              <a:t>Inputs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1352490"/>
            <a:ext cx="5791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  <a:latin typeface="Adobe Caslon Pro"/>
              </a:rPr>
              <a:t>(4) Raster: Depth map</a:t>
            </a:r>
          </a:p>
          <a:p>
            <a:r>
              <a:rPr lang="en-US" sz="2000" dirty="0" smtClean="0">
                <a:solidFill>
                  <a:schemeClr val="bg1"/>
                </a:solidFill>
                <a:latin typeface="Adobe Caslon Pro"/>
              </a:rPr>
              <a:t>-&gt; field data for calibration + raster calculation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376150" y="-9328150"/>
            <a:ext cx="33896300" cy="255143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999" y="609601"/>
            <a:ext cx="8199901" cy="6172200"/>
          </a:xfrm>
          <a:prstGeom prst="rect">
            <a:avLst/>
          </a:prstGeom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457200" y="0"/>
            <a:ext cx="8229600" cy="868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2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dobe Caslon Pro"/>
                <a:ea typeface="+mj-ea"/>
                <a:cs typeface="+mj-cs"/>
              </a:rPr>
              <a:t>Inputs</a:t>
            </a:r>
            <a:endParaRPr kumimoji="0" lang="en-US" sz="4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dobe Caslon Pro"/>
              <a:ea typeface="+mj-ea"/>
              <a:cs typeface="+mj-c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85800" y="762000"/>
            <a:ext cx="3962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  <a:latin typeface="Adobe Caslon Pro"/>
              </a:rPr>
              <a:t>(3) Depth map (ENVI method)</a:t>
            </a:r>
            <a:endParaRPr lang="en-US" sz="2000" dirty="0">
              <a:solidFill>
                <a:schemeClr val="bg1"/>
              </a:solidFill>
              <a:latin typeface="Adobe Caslon Pro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991" y="1219200"/>
            <a:ext cx="7733909" cy="49044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 dirty="0" smtClean="0"/>
              <a:t>Create Transects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65238"/>
            <a:ext cx="8229600" cy="4906962"/>
          </a:xfrm>
        </p:spPr>
        <p:txBody>
          <a:bodyPr>
            <a:normAutofit fontScale="92500"/>
          </a:bodyPr>
          <a:lstStyle/>
          <a:p>
            <a:r>
              <a:rPr lang="en-US" sz="3000" dirty="0" smtClean="0">
                <a:solidFill>
                  <a:srgbClr val="3366FF"/>
                </a:solidFill>
              </a:rPr>
              <a:t>Cross-sections </a:t>
            </a:r>
            <a:r>
              <a:rPr lang="en-US" sz="3000" dirty="0" smtClean="0"/>
              <a:t>provide adequate geometry for fixed  hydraulic and geomorphologic parameters (</a:t>
            </a:r>
            <a:r>
              <a:rPr lang="en-US" sz="3000" dirty="0" err="1" smtClean="0"/>
              <a:t>d</a:t>
            </a:r>
            <a:r>
              <a:rPr lang="en-US" sz="3000" dirty="0" smtClean="0"/>
              <a:t> &amp; Q =&gt;</a:t>
            </a:r>
            <a:r>
              <a:rPr lang="en-US" sz="3000" dirty="0" err="1" smtClean="0"/>
              <a:t>modelled</a:t>
            </a:r>
            <a:r>
              <a:rPr lang="en-US" sz="3000" dirty="0" smtClean="0"/>
              <a:t> </a:t>
            </a:r>
            <a:r>
              <a:rPr lang="en-US" sz="3000" dirty="0" err="1" smtClean="0"/>
              <a:t>v</a:t>
            </a:r>
            <a:r>
              <a:rPr lang="en-US" sz="3000" dirty="0" smtClean="0"/>
              <a:t>, channel width, # of channels,..).</a:t>
            </a:r>
          </a:p>
          <a:p>
            <a:pPr>
              <a:buNone/>
            </a:pPr>
            <a:endParaRPr lang="en-US" sz="3000" dirty="0" smtClean="0"/>
          </a:p>
          <a:p>
            <a:r>
              <a:rPr lang="en-US" sz="3000" dirty="0" smtClean="0"/>
              <a:t> Spatially discrete data: good for</a:t>
            </a:r>
            <a:r>
              <a:rPr lang="en-US" sz="3000" dirty="0" smtClean="0">
                <a:solidFill>
                  <a:srgbClr val="3366FF"/>
                </a:solidFill>
              </a:rPr>
              <a:t> designing, mapping and validation of field surveys</a:t>
            </a:r>
            <a:r>
              <a:rPr lang="en-US" sz="3000" dirty="0" smtClean="0"/>
              <a:t>, in which surveyed path/areas can meander and change widths.</a:t>
            </a:r>
          </a:p>
          <a:p>
            <a:pPr>
              <a:buNone/>
            </a:pPr>
            <a:endParaRPr lang="en-US" sz="3200" dirty="0" smtClean="0"/>
          </a:p>
          <a:p>
            <a:r>
              <a:rPr lang="en-US" sz="3000" dirty="0" smtClean="0"/>
              <a:t>Provide an intra-river </a:t>
            </a:r>
            <a:r>
              <a:rPr lang="en-US" sz="3000" dirty="0" smtClean="0">
                <a:solidFill>
                  <a:srgbClr val="3366FF"/>
                </a:solidFill>
              </a:rPr>
              <a:t>spatial reference system</a:t>
            </a:r>
          </a:p>
          <a:p>
            <a:pPr>
              <a:buNone/>
            </a:pPr>
            <a:r>
              <a:rPr lang="en-US" sz="3000" dirty="0" smtClean="0"/>
              <a:t>	=&gt; transects create inputs for other tools. </a:t>
            </a:r>
          </a:p>
          <a:p>
            <a:pPr lvl="2">
              <a:buNone/>
            </a:pP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Transects along centerline solutions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45946"/>
            <a:ext cx="8229600" cy="5207254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3000" u="sng" dirty="0" smtClean="0"/>
              <a:t>Many applications =&gt; many solutions</a:t>
            </a:r>
          </a:p>
          <a:p>
            <a:pPr lvl="1"/>
            <a:r>
              <a:rPr lang="en-US" sz="3000" dirty="0" smtClean="0"/>
              <a:t>Hydraulic research </a:t>
            </a:r>
            <a:r>
              <a:rPr lang="en-US" sz="3000" dirty="0" err="1" smtClean="0"/>
              <a:t>RivWidth</a:t>
            </a:r>
            <a:r>
              <a:rPr lang="en-US" sz="3000" dirty="0" smtClean="0"/>
              <a:t> from </a:t>
            </a:r>
            <a:r>
              <a:rPr lang="en-US" sz="3000" dirty="0" err="1" smtClean="0"/>
              <a:t>Tamlin</a:t>
            </a:r>
            <a:endParaRPr lang="en-US" sz="3000" dirty="0" smtClean="0"/>
          </a:p>
          <a:p>
            <a:pPr lvl="1"/>
            <a:r>
              <a:rPr lang="en-US" sz="3000" dirty="0" smtClean="0"/>
              <a:t>Coastal erosion/</a:t>
            </a:r>
            <a:r>
              <a:rPr lang="en-US" sz="3000" dirty="0" err="1" smtClean="0"/>
              <a:t>accresion</a:t>
            </a:r>
            <a:r>
              <a:rPr lang="en-US" sz="3000" dirty="0" smtClean="0"/>
              <a:t> research (</a:t>
            </a:r>
            <a:r>
              <a:rPr lang="en-US" sz="3000" dirty="0" err="1" smtClean="0"/>
              <a:t>DSAS,“Beach</a:t>
            </a:r>
            <a:r>
              <a:rPr lang="en-US" sz="3000" dirty="0" smtClean="0"/>
              <a:t> tools”,...)</a:t>
            </a:r>
          </a:p>
          <a:p>
            <a:pPr lvl="1"/>
            <a:r>
              <a:rPr lang="en-US" sz="3000" dirty="0" smtClean="0"/>
              <a:t>Gerry </a:t>
            </a:r>
            <a:r>
              <a:rPr lang="en-US" sz="3000" dirty="0" err="1" smtClean="0"/>
              <a:t>Galbrisch</a:t>
            </a:r>
            <a:r>
              <a:rPr lang="en-US" sz="3000" dirty="0" smtClean="0"/>
              <a:t> arc9.3 solution</a:t>
            </a:r>
          </a:p>
          <a:p>
            <a:pPr lvl="1">
              <a:buNone/>
            </a:pPr>
            <a:endParaRPr lang="en-US" dirty="0" smtClean="0"/>
          </a:p>
          <a:p>
            <a:pPr lvl="1">
              <a:buNone/>
            </a:pPr>
            <a:r>
              <a:rPr lang="en-US" dirty="0" smtClean="0"/>
              <a:t>Custom solution =&gt; </a:t>
            </a:r>
            <a:r>
              <a:rPr lang="en-US" dirty="0" smtClean="0">
                <a:solidFill>
                  <a:srgbClr val="3366FF"/>
                </a:solidFill>
              </a:rPr>
              <a:t>slope extraction in meandering environment optimized</a:t>
            </a:r>
            <a:endParaRPr lang="en-US" dirty="0">
              <a:solidFill>
                <a:srgbClr val="3366FF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4700" y="2669052"/>
            <a:ext cx="1866900" cy="1445748"/>
          </a:xfrm>
          <a:prstGeom prst="rect">
            <a:avLst/>
          </a:prstGeom>
        </p:spPr>
      </p:pic>
      <p:pic>
        <p:nvPicPr>
          <p:cNvPr id="6" name="Picture 5" descr="tamlin.t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3400" y="1345946"/>
            <a:ext cx="819150" cy="1168654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Create Transects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371600"/>
            <a:ext cx="3505200" cy="4953000"/>
          </a:xfrm>
        </p:spPr>
        <p:txBody>
          <a:bodyPr>
            <a:normAutofit fontScale="70000" lnSpcReduction="20000"/>
          </a:bodyPr>
          <a:lstStyle/>
          <a:p>
            <a:pPr>
              <a:buNone/>
            </a:pPr>
            <a:r>
              <a:rPr lang="en-US" b="1" u="sng" dirty="0" smtClean="0"/>
              <a:t>Fluvial Geomorphology’ transects specifics:</a:t>
            </a:r>
          </a:p>
          <a:p>
            <a:pPr>
              <a:buNone/>
            </a:pPr>
            <a:endParaRPr lang="en-US" u="sng" dirty="0" smtClean="0"/>
          </a:p>
          <a:p>
            <a:r>
              <a:rPr lang="en-US" dirty="0" smtClean="0"/>
              <a:t>Many rivers =&gt; many situations. Implementation where slope calculation handles sinuosity well</a:t>
            </a:r>
          </a:p>
          <a:p>
            <a:pPr>
              <a:buNone/>
            </a:pPr>
            <a:endParaRPr lang="en-US" dirty="0" smtClean="0"/>
          </a:p>
          <a:p>
            <a:r>
              <a:rPr lang="en-US" dirty="0" smtClean="0"/>
              <a:t>For field work: option to create transects  </a:t>
            </a:r>
          </a:p>
          <a:p>
            <a:endParaRPr lang="en-US" dirty="0" smtClean="0"/>
          </a:p>
          <a:p>
            <a:r>
              <a:rPr lang="en-US" dirty="0" smtClean="0"/>
              <a:t>Need transects to be clipped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5200" y="1388703"/>
            <a:ext cx="5562600" cy="447869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Create Transects – Slope extraction</a:t>
            </a:r>
            <a:endParaRPr lang="en-US" dirty="0"/>
          </a:p>
        </p:txBody>
      </p:sp>
      <p:pic>
        <p:nvPicPr>
          <p:cNvPr id="8" name="Picture 7" descr="TransectsGalbrishProblems_edit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1143000"/>
            <a:ext cx="6804213" cy="5257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Create Transects – Slope extraction</a:t>
            </a:r>
            <a:endParaRPr lang="en-US" dirty="0"/>
          </a:p>
        </p:txBody>
      </p:sp>
      <p:pic>
        <p:nvPicPr>
          <p:cNvPr id="4" name="Picture 3" descr="SlopeExtractionNewMethod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1066800"/>
            <a:ext cx="6934200" cy="535824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G:\PhD\00_Mesohab_Pseudo2D_MODEL_F\MatLab_MesoHab_Pseudo2D_20140410\4-Matlab_Habitat_Metrics\Outputs\Kiamika_25-Apr-2014_22_5\MetricsPlots\Kiamika Metrics Plot - 3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57200" y="2819400"/>
            <a:ext cx="8458200" cy="2030110"/>
          </a:xfrm>
          <a:prstGeom prst="rect">
            <a:avLst/>
          </a:prstGeom>
          <a:noFill/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Transects: Resulting outputs (1)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38200" y="1803737"/>
            <a:ext cx="32004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>
                <a:solidFill>
                  <a:schemeClr val="accent6"/>
                </a:solidFill>
                <a:latin typeface="Adobe Caslon Pro"/>
              </a:rPr>
              <a:t>River width profile:</a:t>
            </a:r>
            <a:endParaRPr lang="en-US" sz="3000" dirty="0">
              <a:solidFill>
                <a:schemeClr val="accent6"/>
              </a:solidFill>
              <a:latin typeface="Adobe Caslon Pr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b="1" dirty="0" smtClean="0"/>
              <a:t>NSERC </a:t>
            </a:r>
            <a:r>
              <a:rPr lang="en-US" dirty="0" err="1" smtClean="0">
                <a:solidFill>
                  <a:schemeClr val="bg1"/>
                </a:solidFill>
                <a:latin typeface="Adobe Caslon Pro"/>
              </a:rPr>
              <a:t>HydroNet</a:t>
            </a:r>
            <a:endParaRPr lang="en-US" dirty="0">
              <a:solidFill>
                <a:schemeClr val="bg1"/>
              </a:solidFill>
              <a:latin typeface="Adobe Caslon Pro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5181600"/>
          </a:xfrm>
        </p:spPr>
        <p:txBody>
          <a:bodyPr>
            <a:no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latin typeface="Adobe Caslon Pro"/>
              </a:rPr>
              <a:t>“Hydropower is a </a:t>
            </a:r>
            <a:r>
              <a:rPr lang="en-US" sz="2800" dirty="0" smtClean="0">
                <a:solidFill>
                  <a:srgbClr val="3366FF"/>
                </a:solidFill>
                <a:latin typeface="Adobe Caslon Pro"/>
              </a:rPr>
              <a:t>leading source of electricity</a:t>
            </a:r>
            <a:r>
              <a:rPr lang="en-US" sz="2800" dirty="0" smtClean="0">
                <a:solidFill>
                  <a:schemeClr val="bg1"/>
                </a:solidFill>
                <a:latin typeface="Adobe Caslon Pro"/>
              </a:rPr>
              <a:t> in Canada.</a:t>
            </a:r>
          </a:p>
          <a:p>
            <a:pPr>
              <a:buNone/>
            </a:pPr>
            <a:endParaRPr lang="en-US" sz="2800" dirty="0" smtClean="0"/>
          </a:p>
          <a:p>
            <a:r>
              <a:rPr lang="en-US" sz="2800" b="1" u="sng" dirty="0" smtClean="0">
                <a:solidFill>
                  <a:schemeClr val="bg1"/>
                </a:solidFill>
                <a:latin typeface="Adobe Caslon Pro"/>
              </a:rPr>
              <a:t>NSERC </a:t>
            </a:r>
            <a:r>
              <a:rPr lang="en-US" sz="2800" b="1" u="sng" dirty="0" err="1" smtClean="0">
                <a:solidFill>
                  <a:schemeClr val="bg1"/>
                </a:solidFill>
                <a:latin typeface="Adobe Caslon Pro"/>
              </a:rPr>
              <a:t>HydroNet</a:t>
            </a:r>
            <a:r>
              <a:rPr lang="en-US" sz="2800" u="sng" dirty="0" smtClean="0">
                <a:solidFill>
                  <a:schemeClr val="bg1"/>
                </a:solidFill>
                <a:latin typeface="Adobe Caslon Pro"/>
              </a:rPr>
              <a:t> </a:t>
            </a:r>
            <a:r>
              <a:rPr lang="en-US" sz="2800" dirty="0" smtClean="0">
                <a:solidFill>
                  <a:schemeClr val="bg1"/>
                </a:solidFill>
                <a:latin typeface="Adobe Caslon Pro"/>
              </a:rPr>
              <a:t>is a national research network aimed at promoting </a:t>
            </a:r>
            <a:r>
              <a:rPr lang="en-US" sz="2800" dirty="0" smtClean="0">
                <a:solidFill>
                  <a:srgbClr val="3366FF"/>
                </a:solidFill>
                <a:latin typeface="Adobe Caslon Pro"/>
              </a:rPr>
              <a:t>sustainable hydropower and healthy aquatic ecosystems</a:t>
            </a:r>
            <a:r>
              <a:rPr lang="en-US" sz="2800" dirty="0" smtClean="0">
                <a:solidFill>
                  <a:schemeClr val="bg1"/>
                </a:solidFill>
                <a:latin typeface="Adobe Caslon Pro"/>
              </a:rPr>
              <a:t> in Canada.</a:t>
            </a:r>
          </a:p>
          <a:p>
            <a:pPr>
              <a:buNone/>
            </a:pPr>
            <a:endParaRPr lang="en-US" sz="2800" dirty="0" smtClean="0">
              <a:solidFill>
                <a:schemeClr val="bg1"/>
              </a:solidFill>
              <a:latin typeface="Adobe Caslon Pro"/>
            </a:endParaRPr>
          </a:p>
          <a:p>
            <a:r>
              <a:rPr lang="en-US" sz="2800" dirty="0" smtClean="0">
                <a:solidFill>
                  <a:schemeClr val="bg1"/>
                </a:solidFill>
                <a:latin typeface="Adobe Caslon Pro"/>
              </a:rPr>
              <a:t>The </a:t>
            </a:r>
            <a:r>
              <a:rPr lang="en-US" sz="2800" b="1" dirty="0" smtClean="0">
                <a:solidFill>
                  <a:schemeClr val="bg1"/>
                </a:solidFill>
                <a:latin typeface="Adobe Caslon Pro"/>
              </a:rPr>
              <a:t>general objectives</a:t>
            </a:r>
            <a:r>
              <a:rPr lang="en-US" sz="2800" dirty="0" smtClean="0">
                <a:solidFill>
                  <a:schemeClr val="bg1"/>
                </a:solidFill>
                <a:latin typeface="Adobe Caslon Pro"/>
              </a:rPr>
              <a:t> of the network are to increase our understanding and develop </a:t>
            </a:r>
            <a:r>
              <a:rPr lang="en-US" sz="2800" dirty="0" smtClean="0">
                <a:solidFill>
                  <a:srgbClr val="3366FF"/>
                </a:solidFill>
                <a:latin typeface="Adobe Caslon Pro"/>
              </a:rPr>
              <a:t>new tools </a:t>
            </a:r>
            <a:r>
              <a:rPr lang="en-US" sz="2800" dirty="0" smtClean="0">
                <a:latin typeface="Adobe Caslon Pro"/>
              </a:rPr>
              <a:t>to better assess, minimize, and mitigate </a:t>
            </a:r>
            <a:r>
              <a:rPr lang="en-US" sz="2800" dirty="0" smtClean="0">
                <a:solidFill>
                  <a:srgbClr val="3366FF"/>
                </a:solidFill>
                <a:latin typeface="Adobe Caslon Pro"/>
              </a:rPr>
              <a:t>the effects of hydropower on fish and their habitats</a:t>
            </a:r>
            <a:r>
              <a:rPr lang="en-US" sz="2800" dirty="0" smtClean="0">
                <a:solidFill>
                  <a:schemeClr val="bg1"/>
                </a:solidFill>
                <a:latin typeface="Adobe Caslon Pro"/>
              </a:rPr>
              <a:t>.” </a:t>
            </a:r>
            <a:endParaRPr lang="en-US" sz="2800" dirty="0">
              <a:solidFill>
                <a:schemeClr val="bg1"/>
              </a:solidFill>
              <a:latin typeface="Adobe Caslon Pro"/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4294967295"/>
          </p:nvPr>
        </p:nvSpPr>
        <p:spPr>
          <a:xfrm>
            <a:off x="5867400" y="6340475"/>
            <a:ext cx="3124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z="1400" dirty="0" smtClean="0"/>
              <a:t>http://</a:t>
            </a:r>
            <a:r>
              <a:rPr lang="en-US" sz="1400" dirty="0" err="1" smtClean="0"/>
              <a:t>www.hydronet.umontreal.ca/index.htm</a:t>
            </a:r>
            <a:endParaRPr lang="en-US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Transects: Results 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0" y="1219200"/>
            <a:ext cx="3048000" cy="3810000"/>
          </a:xfrm>
        </p:spPr>
        <p:txBody>
          <a:bodyPr>
            <a:normAutofit fontScale="62500" lnSpcReduction="20000"/>
          </a:bodyPr>
          <a:lstStyle/>
          <a:p>
            <a:pPr>
              <a:buNone/>
            </a:pPr>
            <a:r>
              <a:rPr lang="en-US" dirty="0" smtClean="0">
                <a:solidFill>
                  <a:schemeClr val="accent6"/>
                </a:solidFill>
                <a:latin typeface="Baskerville Old Face" pitchFamily="18" charset="0"/>
              </a:rPr>
              <a:t>2D Velocity estimates: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Continuity equations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Based on</a:t>
            </a:r>
            <a:r>
              <a:rPr lang="en-US" dirty="0" smtClean="0"/>
              <a:t> </a:t>
            </a:r>
            <a:r>
              <a:rPr lang="en-US" dirty="0" smtClean="0"/>
              <a:t>data extracted by</a:t>
            </a:r>
            <a:r>
              <a:rPr lang="en-US" dirty="0" smtClean="0"/>
              <a:t> </a:t>
            </a:r>
            <a:r>
              <a:rPr lang="en-US" dirty="0" smtClean="0"/>
              <a:t>cross-sections on the image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(Manning’s law, Du Boys, Log profile law)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Interpolation with barriers</a:t>
            </a:r>
          </a:p>
          <a:p>
            <a:pPr>
              <a:buNone/>
            </a:pPr>
            <a:endParaRPr lang="en-US" dirty="0"/>
          </a:p>
        </p:txBody>
      </p:sp>
      <p:pic>
        <p:nvPicPr>
          <p:cNvPr id="4" name="Picture 3" descr="G:\PhD\Conferences-networking\10-GIS_Day_GIC_Nov2013\Figures\Kiamika_vis-10000-1200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rcRect/>
          <a:stretch>
            <a:fillRect/>
          </a:stretch>
        </p:blipFill>
        <p:spPr bwMode="auto">
          <a:xfrm>
            <a:off x="685800" y="1675000"/>
            <a:ext cx="5410200" cy="4497200"/>
          </a:xfrm>
          <a:prstGeom prst="rect">
            <a:avLst/>
          </a:prstGeom>
          <a:noFill/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5835227" y="5334000"/>
            <a:ext cx="3461173" cy="553998"/>
            <a:chOff x="5835227" y="5334000"/>
            <a:chExt cx="3461173" cy="553998"/>
          </a:xfrm>
        </p:grpSpPr>
        <p:sp>
          <p:nvSpPr>
            <p:cNvPr id="5" name="Right Arrow 4"/>
            <p:cNvSpPr/>
            <p:nvPr/>
          </p:nvSpPr>
          <p:spPr>
            <a:xfrm flipV="1">
              <a:off x="5835227" y="5436784"/>
              <a:ext cx="946573" cy="278217"/>
            </a:xfrm>
            <a:prstGeom prst="rightArrow">
              <a:avLst/>
            </a:prstGeom>
            <a:solidFill>
              <a:srgbClr val="3366FF"/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TextBox 6"/>
            <p:cNvSpPr txBox="1"/>
            <p:nvPr/>
          </p:nvSpPr>
          <p:spPr>
            <a:xfrm>
              <a:off x="6781800" y="5334000"/>
              <a:ext cx="2514600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dirty="0" smtClean="0">
                  <a:solidFill>
                    <a:schemeClr val="bg1"/>
                  </a:solidFill>
                  <a:latin typeface="Adobe Caslon Pro"/>
                </a:rPr>
                <a:t>Velocity raster</a:t>
              </a:r>
              <a:endParaRPr lang="en-US" sz="3000" dirty="0">
                <a:solidFill>
                  <a:schemeClr val="bg1"/>
                </a:solidFill>
                <a:latin typeface="Adobe Caslon Pro"/>
              </a:endParaRPr>
            </a:p>
          </p:txBody>
        </p:sp>
      </p:grpSp>
      <p:sp>
        <p:nvSpPr>
          <p:cNvPr id="9" name="Title 1"/>
          <p:cNvSpPr txBox="1">
            <a:spLocks/>
          </p:cNvSpPr>
          <p:nvPr/>
        </p:nvSpPr>
        <p:spPr>
          <a:xfrm>
            <a:off x="0" y="1143000"/>
            <a:ext cx="5225627" cy="455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dobe Caslon Pro"/>
                <a:ea typeface="+mj-ea"/>
                <a:cs typeface="+mj-cs"/>
              </a:rPr>
              <a:t>Depth</a:t>
            </a:r>
            <a:r>
              <a:rPr kumimoji="0" lang="en-US" sz="4200" b="0" i="0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dobe Caslon Pro"/>
                <a:ea typeface="+mj-ea"/>
                <a:cs typeface="+mj-cs"/>
              </a:rPr>
              <a:t> map + Discharge + Transects </a:t>
            </a:r>
            <a:endParaRPr kumimoji="0" lang="en-US" sz="4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dobe Caslon Pro"/>
              <a:ea typeface="+mj-ea"/>
              <a:cs typeface="+mj-cs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5225627" y="1447800"/>
            <a:ext cx="870373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Transects: Results (3)</a:t>
            </a:r>
            <a:endParaRPr lang="en-US" dirty="0"/>
          </a:p>
        </p:txBody>
      </p:sp>
      <p:pic>
        <p:nvPicPr>
          <p:cNvPr id="5" name="Picture 2" descr="G:\PhD\00_Mesohab_Pseudo2D_MODEL_F\MatLab_MesoHab_Pseudo2D_20140410\3-Matlab_V-D_Density\Outputs\Kiamika_25-Apr-2014\3DBP_Kiamika_Smth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rcRect/>
          <a:stretch>
            <a:fillRect/>
          </a:stretch>
        </p:blipFill>
        <p:spPr bwMode="auto">
          <a:xfrm>
            <a:off x="1629294" y="1219200"/>
            <a:ext cx="5885411" cy="5486400"/>
          </a:xfrm>
          <a:prstGeom prst="rect">
            <a:avLst/>
          </a:prstGeom>
          <a:noFill/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2962275" y="3200400"/>
            <a:ext cx="3971925" cy="1580086"/>
            <a:chOff x="2962275" y="3323860"/>
            <a:chExt cx="3971925" cy="1580086"/>
          </a:xfrm>
        </p:grpSpPr>
        <p:sp>
          <p:nvSpPr>
            <p:cNvPr id="7" name="Oval 6"/>
            <p:cNvSpPr/>
            <p:nvPr/>
          </p:nvSpPr>
          <p:spPr>
            <a:xfrm>
              <a:off x="3143250" y="4452550"/>
              <a:ext cx="314325" cy="405200"/>
            </a:xfrm>
            <a:prstGeom prst="ellipse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2962275" y="3323860"/>
              <a:ext cx="171450" cy="713371"/>
            </a:xfrm>
            <a:prstGeom prst="ellipse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3124200" y="3352800"/>
              <a:ext cx="3295650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 smtClean="0">
                  <a:solidFill>
                    <a:srgbClr val="FFFF00"/>
                  </a:solidFill>
                  <a:latin typeface="Adobe Caslon Pro"/>
                </a:rPr>
                <a:t>Habitat 1: </a:t>
              </a:r>
              <a:r>
                <a:rPr lang="en-US" sz="2000" dirty="0">
                  <a:solidFill>
                    <a:srgbClr val="FFFF00"/>
                  </a:solidFill>
                  <a:latin typeface="Adobe Caslon Pro"/>
                </a:rPr>
                <a:t>Deep and slow </a:t>
              </a:r>
              <a:r>
                <a:rPr lang="en-US" sz="2000" dirty="0" smtClean="0">
                  <a:solidFill>
                    <a:srgbClr val="FFFF00"/>
                  </a:solidFill>
                  <a:latin typeface="Adobe Caslon Pro"/>
                </a:rPr>
                <a:t>(Pools)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3543299" y="4196060"/>
              <a:ext cx="3390901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 smtClean="0">
                  <a:solidFill>
                    <a:srgbClr val="FFFF00"/>
                  </a:solidFill>
                  <a:latin typeface="Adobe Garamond Pro"/>
                </a:rPr>
                <a:t>Habitat 2: Medium depth and </a:t>
              </a:r>
            </a:p>
            <a:p>
              <a:r>
                <a:rPr lang="en-US" sz="2000" dirty="0">
                  <a:solidFill>
                    <a:srgbClr val="FFFF00"/>
                  </a:solidFill>
                  <a:latin typeface="Adobe Garamond Pro"/>
                </a:rPr>
                <a:t>	</a:t>
              </a:r>
              <a:r>
                <a:rPr lang="en-US" sz="2000" dirty="0" smtClean="0">
                  <a:solidFill>
                    <a:srgbClr val="FFFF00"/>
                  </a:solidFill>
                  <a:latin typeface="Adobe Garamond Pro"/>
                </a:rPr>
                <a:t>  fairly rapid (Runs)</a:t>
              </a:r>
              <a:endParaRPr lang="en-US" sz="2000" dirty="0">
                <a:solidFill>
                  <a:srgbClr val="FFFF00"/>
                </a:solidFill>
                <a:latin typeface="Adobe Garamond Pro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Transects: Results (3)</a:t>
            </a:r>
            <a:endParaRPr lang="en-US" dirty="0"/>
          </a:p>
        </p:txBody>
      </p:sp>
      <p:pic>
        <p:nvPicPr>
          <p:cNvPr id="5" name="Picture 2" descr="G:\PhD\00_Mesohab_Pseudo2D_MODEL_F\MatLab_MesoHab_Pseudo2D_20140410\3-Matlab_V-D_Density\Outputs\Kiamika_25-Apr-2014\3DBP_Kiamika_Smth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rcRect/>
          <a:stretch>
            <a:fillRect/>
          </a:stretch>
        </p:blipFill>
        <p:spPr bwMode="auto">
          <a:xfrm>
            <a:off x="1629294" y="1219200"/>
            <a:ext cx="5885411" cy="5486400"/>
          </a:xfrm>
          <a:prstGeom prst="rect">
            <a:avLst/>
          </a:prstGeom>
          <a:noFill/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2971800" y="2286000"/>
            <a:ext cx="368617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FFFF00"/>
                </a:solidFill>
                <a:latin typeface="Adobe Caslon Pro"/>
              </a:rPr>
              <a:t>Illustration for </a:t>
            </a:r>
            <a:r>
              <a:rPr lang="en-US" sz="2000" dirty="0" smtClean="0">
                <a:solidFill>
                  <a:srgbClr val="FFFF00"/>
                </a:solidFill>
                <a:latin typeface="Adobe Caslon Pro"/>
              </a:rPr>
              <a:t>Depth-Velocity </a:t>
            </a:r>
            <a:r>
              <a:rPr lang="en-US" sz="2000" dirty="0">
                <a:solidFill>
                  <a:srgbClr val="FFFF00"/>
                </a:solidFill>
                <a:latin typeface="Adobe Caslon Pro"/>
              </a:rPr>
              <a:t>optima </a:t>
            </a:r>
            <a:r>
              <a:rPr lang="en-US" sz="2000" dirty="0" smtClean="0">
                <a:solidFill>
                  <a:srgbClr val="FFFF00"/>
                </a:solidFill>
                <a:latin typeface="Adobe Caslon Pro"/>
              </a:rPr>
              <a:t>of a generic fish (Brook Trout)</a:t>
            </a:r>
            <a:endParaRPr lang="en-US" sz="2000" dirty="0">
              <a:solidFill>
                <a:srgbClr val="FFFF00"/>
              </a:solidFill>
              <a:latin typeface="Adobe Caslon Pro"/>
            </a:endParaRPr>
          </a:p>
        </p:txBody>
      </p:sp>
      <p:cxnSp>
        <p:nvCxnSpPr>
          <p:cNvPr id="12" name="Straight Arrow Connector 11"/>
          <p:cNvCxnSpPr>
            <a:stCxn id="11" idx="2"/>
          </p:cNvCxnSpPr>
          <p:nvPr/>
        </p:nvCxnSpPr>
        <p:spPr>
          <a:xfrm rot="5400000">
            <a:off x="3348665" y="3505826"/>
            <a:ext cx="1670387" cy="1262060"/>
          </a:xfrm>
          <a:prstGeom prst="straightConnector1">
            <a:avLst/>
          </a:prstGeom>
          <a:ln w="38100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3400425" y="5002015"/>
            <a:ext cx="152400" cy="65285"/>
          </a:xfrm>
          <a:prstGeom prst="rect">
            <a:avLst/>
          </a:prstGeom>
          <a:solidFill>
            <a:srgbClr val="FF0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3886200" y="5997714"/>
            <a:ext cx="5257800" cy="707886"/>
            <a:chOff x="3886200" y="5997714"/>
            <a:chExt cx="5257800" cy="707886"/>
          </a:xfrm>
        </p:grpSpPr>
        <p:sp>
          <p:nvSpPr>
            <p:cNvPr id="10" name="Right Arrow 9"/>
            <p:cNvSpPr/>
            <p:nvPr/>
          </p:nvSpPr>
          <p:spPr>
            <a:xfrm>
              <a:off x="3886200" y="6172200"/>
              <a:ext cx="1447800" cy="304800"/>
            </a:xfrm>
            <a:prstGeom prst="rightArrow">
              <a:avLst/>
            </a:prstGeom>
            <a:solidFill>
              <a:srgbClr val="3366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334000" y="5997714"/>
              <a:ext cx="38100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rgbClr val="3366FF"/>
                  </a:solidFill>
                  <a:latin typeface="Adobe Caslon Pro"/>
                </a:rPr>
                <a:t>Global river </a:t>
              </a:r>
              <a:r>
                <a:rPr lang="en-US" sz="2000" dirty="0" err="1" smtClean="0">
                  <a:solidFill>
                    <a:srgbClr val="3366FF"/>
                  </a:solidFill>
                  <a:latin typeface="Adobe Caslon Pro"/>
                </a:rPr>
                <a:t>morpho</a:t>
              </a:r>
              <a:r>
                <a:rPr lang="en-US" sz="2000" dirty="0" smtClean="0">
                  <a:solidFill>
                    <a:srgbClr val="3366FF"/>
                  </a:solidFill>
                  <a:latin typeface="Adobe Caslon Pro"/>
                </a:rPr>
                <a:t>. : yield parameters for Moving Window</a:t>
              </a:r>
              <a:endParaRPr lang="en-US" sz="2000" dirty="0">
                <a:solidFill>
                  <a:srgbClr val="3366FF"/>
                </a:solidFill>
                <a:latin typeface="Adobe Caslon Pro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Moving Window Solutions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Hawth’s</a:t>
            </a:r>
            <a:r>
              <a:rPr lang="en-US" dirty="0" smtClean="0"/>
              <a:t> tool: roving window…arc9.3 and discontinued</a:t>
            </a:r>
          </a:p>
          <a:p>
            <a:pPr>
              <a:buNone/>
            </a:pPr>
            <a:r>
              <a:rPr lang="en-US" dirty="0" smtClean="0"/>
              <a:t> </a:t>
            </a:r>
          </a:p>
          <a:p>
            <a:r>
              <a:rPr dirty="0" smtClean="0"/>
              <a:t>Thomas Dilts' </a:t>
            </a:r>
            <a:r>
              <a:rPr b="1" dirty="0" smtClean="0"/>
              <a:t>Stream Gradient and Sinuosity Toolbox</a:t>
            </a:r>
            <a:r>
              <a:rPr lang="en-CA" b="1" dirty="0" smtClean="0"/>
              <a:t>…never worked for me </a:t>
            </a:r>
            <a:r>
              <a:rPr dirty="0" smtClean="0"/>
              <a:t>"Invalid Tool: Unable to execute the selected tool"</a:t>
            </a:r>
            <a:r>
              <a:rPr lang="en-CA" dirty="0" smtClean="0"/>
              <a:t> ..designed in 9.2</a:t>
            </a:r>
            <a:endParaRPr lang="en-CA" b="1" dirty="0" smtClean="0"/>
          </a:p>
          <a:p>
            <a:pPr>
              <a:buNone/>
            </a:pPr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Moving Window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830762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Provide: 1) </a:t>
            </a:r>
            <a:r>
              <a:rPr lang="en-US" dirty="0" smtClean="0">
                <a:solidFill>
                  <a:srgbClr val="3366FF"/>
                </a:solidFill>
              </a:rPr>
              <a:t>fixed “entities” of data </a:t>
            </a:r>
            <a:r>
              <a:rPr lang="en-US" dirty="0" smtClean="0"/>
              <a:t>on which </a:t>
            </a:r>
            <a:r>
              <a:rPr lang="en-US" dirty="0" err="1" smtClean="0"/>
              <a:t>statitics</a:t>
            </a:r>
            <a:r>
              <a:rPr lang="en-US" dirty="0" smtClean="0"/>
              <a:t> and metrics can be calculated 2) entities have location that allows them to be related spatially to a reach, river scales.</a:t>
            </a:r>
          </a:p>
          <a:p>
            <a:pPr>
              <a:buNone/>
            </a:pPr>
            <a:endParaRPr lang="en-US" dirty="0" smtClean="0"/>
          </a:p>
          <a:p>
            <a:r>
              <a:rPr lang="en-US" dirty="0" smtClean="0"/>
              <a:t>Overlap of polygons provide smoothing of stream of data, possibility of </a:t>
            </a:r>
            <a:r>
              <a:rPr lang="en-US" dirty="0" smtClean="0">
                <a:solidFill>
                  <a:srgbClr val="3366FF"/>
                </a:solidFill>
              </a:rPr>
              <a:t>dynamic visualization </a:t>
            </a:r>
            <a:r>
              <a:rPr lang="en-US" dirty="0" smtClean="0"/>
              <a:t>=&gt; global trends &amp; local trends.</a:t>
            </a:r>
          </a:p>
          <a:p>
            <a:pPr>
              <a:buNone/>
            </a:pPr>
            <a:endParaRPr lang="en-US" dirty="0" smtClean="0"/>
          </a:p>
          <a:p>
            <a:r>
              <a:rPr lang="en-US" dirty="0" smtClean="0"/>
              <a:t>Continuous data =&gt; More </a:t>
            </a:r>
            <a:r>
              <a:rPr lang="en-US" dirty="0" smtClean="0">
                <a:solidFill>
                  <a:srgbClr val="3366FF"/>
                </a:solidFill>
              </a:rPr>
              <a:t>complex metrics for habitat characterization</a:t>
            </a:r>
            <a:r>
              <a:rPr lang="en-US" dirty="0" smtClean="0"/>
              <a:t> not necessarily visually obvious (modal peak, Hydro-Morphological Index of Diversity, % of pixels outside boxes defined from global </a:t>
            </a:r>
            <a:r>
              <a:rPr lang="en-US" dirty="0" err="1" smtClean="0"/>
              <a:t>bivariate</a:t>
            </a:r>
            <a:r>
              <a:rPr lang="en-US" dirty="0" smtClean="0"/>
              <a:t>,..) 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Moving Window -	Inputs/Outputs &amp; Implementation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97066" y="1608415"/>
            <a:ext cx="2569934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>
                <a:solidFill>
                  <a:schemeClr val="bg1"/>
                </a:solidFill>
                <a:latin typeface="Adobe Caslon Pro"/>
              </a:rPr>
              <a:t>Inputs:</a:t>
            </a:r>
          </a:p>
          <a:p>
            <a:r>
              <a:rPr lang="en-US" dirty="0" smtClean="0">
                <a:solidFill>
                  <a:schemeClr val="bg1"/>
                </a:solidFill>
                <a:latin typeface="Adobe Caslon Pro"/>
              </a:rPr>
              <a:t>-specific parameters </a:t>
            </a:r>
          </a:p>
          <a:p>
            <a:r>
              <a:rPr lang="en-US" dirty="0" smtClean="0">
                <a:solidFill>
                  <a:schemeClr val="bg1"/>
                </a:solidFill>
                <a:latin typeface="Adobe Caslon Pro"/>
              </a:rPr>
              <a:t>-water polygon</a:t>
            </a:r>
          </a:p>
          <a:p>
            <a:r>
              <a:rPr lang="en-US" dirty="0" smtClean="0">
                <a:solidFill>
                  <a:schemeClr val="bg1"/>
                </a:solidFill>
                <a:latin typeface="Adobe Caslon Pro"/>
              </a:rPr>
              <a:t> -transects</a:t>
            </a:r>
          </a:p>
          <a:p>
            <a:r>
              <a:rPr lang="en-US" dirty="0" smtClean="0">
                <a:solidFill>
                  <a:schemeClr val="bg1"/>
                </a:solidFill>
                <a:latin typeface="Adobe Caslon Pro"/>
              </a:rPr>
              <a:t>-Centerline</a:t>
            </a:r>
          </a:p>
          <a:p>
            <a:r>
              <a:rPr lang="en-US" dirty="0" smtClean="0">
                <a:solidFill>
                  <a:schemeClr val="bg1"/>
                </a:solidFill>
                <a:latin typeface="Adobe Caslon Pro"/>
              </a:rPr>
              <a:t>-</a:t>
            </a:r>
            <a:r>
              <a:rPr lang="en-US" dirty="0" err="1" smtClean="0">
                <a:solidFill>
                  <a:schemeClr val="bg1"/>
                </a:solidFill>
                <a:latin typeface="Adobe Caslon Pro"/>
              </a:rPr>
              <a:t>Rasters</a:t>
            </a:r>
            <a:endParaRPr lang="en-US" dirty="0" smtClean="0">
              <a:solidFill>
                <a:schemeClr val="bg1"/>
              </a:solidFill>
              <a:latin typeface="Adobe Caslon Pro"/>
            </a:endParaRPr>
          </a:p>
          <a:p>
            <a:endParaRPr lang="en-US" dirty="0" smtClean="0">
              <a:solidFill>
                <a:schemeClr val="bg1"/>
              </a:solidFill>
              <a:latin typeface="Adobe Caslon Pro"/>
            </a:endParaRPr>
          </a:p>
          <a:p>
            <a:endParaRPr lang="en-US" dirty="0" smtClean="0">
              <a:solidFill>
                <a:schemeClr val="bg1"/>
              </a:solidFill>
              <a:latin typeface="Adobe Caslon Pro"/>
            </a:endParaRPr>
          </a:p>
          <a:p>
            <a:r>
              <a:rPr lang="en-US" u="sng" dirty="0" smtClean="0">
                <a:solidFill>
                  <a:schemeClr val="bg1"/>
                </a:solidFill>
                <a:latin typeface="Adobe Caslon Pro"/>
              </a:rPr>
              <a:t>Outputs:</a:t>
            </a:r>
          </a:p>
          <a:p>
            <a:r>
              <a:rPr lang="en-US" dirty="0" smtClean="0">
                <a:solidFill>
                  <a:schemeClr val="bg1"/>
                </a:solidFill>
                <a:latin typeface="Adobe Caslon Pro"/>
              </a:rPr>
              <a:t>-raster pixel values in text</a:t>
            </a:r>
          </a:p>
          <a:p>
            <a:r>
              <a:rPr lang="en-US" dirty="0" smtClean="0">
                <a:solidFill>
                  <a:schemeClr val="bg1"/>
                </a:solidFill>
                <a:latin typeface="Adobe Caslon Pro"/>
              </a:rPr>
              <a:t> file for each polygon</a:t>
            </a:r>
          </a:p>
          <a:p>
            <a:r>
              <a:rPr lang="en-US" dirty="0" smtClean="0">
                <a:solidFill>
                  <a:schemeClr val="bg1"/>
                </a:solidFill>
                <a:latin typeface="Adobe Caslon Pro"/>
              </a:rPr>
              <a:t>-polygon </a:t>
            </a:r>
            <a:r>
              <a:rPr lang="en-US" dirty="0" err="1" smtClean="0">
                <a:solidFill>
                  <a:schemeClr val="bg1"/>
                </a:solidFill>
                <a:latin typeface="Adobe Caslon Pro"/>
              </a:rPr>
              <a:t>shp</a:t>
            </a:r>
            <a:r>
              <a:rPr lang="en-US" u="sng" dirty="0" smtClean="0">
                <a:solidFill>
                  <a:schemeClr val="bg1"/>
                </a:solidFill>
                <a:latin typeface="Adobe Caslon Pro"/>
              </a:rPr>
              <a:t> </a:t>
            </a:r>
          </a:p>
          <a:p>
            <a:endParaRPr lang="en-US" dirty="0" smtClean="0">
              <a:solidFill>
                <a:schemeClr val="bg1"/>
              </a:solidFill>
              <a:latin typeface="Adobe Caslon Pro"/>
            </a:endParaRPr>
          </a:p>
          <a:p>
            <a:endParaRPr lang="en-US" dirty="0" smtClean="0">
              <a:solidFill>
                <a:schemeClr val="bg1"/>
              </a:solidFill>
              <a:latin typeface="Adobe Caslon Pro"/>
            </a:endParaRPr>
          </a:p>
          <a:p>
            <a:endParaRPr lang="en-US" dirty="0" smtClean="0">
              <a:solidFill>
                <a:schemeClr val="bg1"/>
              </a:solidFill>
              <a:latin typeface="Adobe Caslon Pro"/>
            </a:endParaRPr>
          </a:p>
          <a:p>
            <a:endParaRPr lang="en-US" dirty="0" smtClean="0">
              <a:solidFill>
                <a:schemeClr val="bg1"/>
              </a:solidFill>
              <a:latin typeface="Adobe Caslon Pro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2725270" y="1600200"/>
            <a:ext cx="5961530" cy="4606637"/>
            <a:chOff x="2725270" y="1600200"/>
            <a:chExt cx="5961530" cy="4606637"/>
          </a:xfrm>
        </p:grpSpPr>
        <p:pic>
          <p:nvPicPr>
            <p:cNvPr id="9" name="Picture 8" descr="MovingWindow1.bmp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25270" y="1600200"/>
              <a:ext cx="5961530" cy="4606637"/>
            </a:xfrm>
            <a:prstGeom prst="rect">
              <a:avLst/>
            </a:prstGeom>
          </p:spPr>
        </p:pic>
        <p:grpSp>
          <p:nvGrpSpPr>
            <p:cNvPr id="13" name="Group 12"/>
            <p:cNvGrpSpPr/>
            <p:nvPr/>
          </p:nvGrpSpPr>
          <p:grpSpPr>
            <a:xfrm>
              <a:off x="6738989" y="5257800"/>
              <a:ext cx="1842733" cy="597932"/>
              <a:chOff x="6738989" y="5257800"/>
              <a:chExt cx="1842733" cy="597932"/>
            </a:xfrm>
          </p:grpSpPr>
          <p:cxnSp>
            <p:nvCxnSpPr>
              <p:cNvPr id="11" name="Straight Arrow Connector 10"/>
              <p:cNvCxnSpPr/>
              <p:nvPr/>
            </p:nvCxnSpPr>
            <p:spPr>
              <a:xfrm>
                <a:off x="7239000" y="5257800"/>
                <a:ext cx="381000" cy="22860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TextBox 11"/>
              <p:cNvSpPr txBox="1"/>
              <p:nvPr/>
            </p:nvSpPr>
            <p:spPr>
              <a:xfrm>
                <a:off x="6738989" y="5486400"/>
                <a:ext cx="184273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latin typeface="Adobe Caslon Pro"/>
                  </a:rPr>
                  <a:t>Exported .txt files</a:t>
                </a:r>
                <a:endParaRPr lang="en-US" dirty="0">
                  <a:latin typeface="Adobe Caslon Pro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r>
              <a:rPr lang="en-US" dirty="0" smtClean="0"/>
              <a:t>Moving Window .</a:t>
            </a:r>
            <a:r>
              <a:rPr lang="en-US" dirty="0" err="1" smtClean="0"/>
              <a:t>Shp</a:t>
            </a:r>
            <a:r>
              <a:rPr lang="en-US" dirty="0" smtClean="0"/>
              <a:t> Output</a:t>
            </a:r>
            <a:endParaRPr lang="en-US" dirty="0"/>
          </a:p>
        </p:txBody>
      </p:sp>
      <p:pic>
        <p:nvPicPr>
          <p:cNvPr id="10" name="Picture 9" descr="MovingWindow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127311"/>
            <a:ext cx="4343400" cy="5502089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2514600" y="5181600"/>
            <a:ext cx="685800" cy="83820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4" name="Group 33"/>
          <p:cNvGrpSpPr/>
          <p:nvPr/>
        </p:nvGrpSpPr>
        <p:grpSpPr>
          <a:xfrm>
            <a:off x="3200400" y="1149723"/>
            <a:ext cx="5834496" cy="5479677"/>
            <a:chOff x="3200400" y="1149723"/>
            <a:chExt cx="5834496" cy="5479677"/>
          </a:xfrm>
        </p:grpSpPr>
        <p:pic>
          <p:nvPicPr>
            <p:cNvPr id="7" name="Picture 6" descr="MovingWindow2.jp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00600" y="1149723"/>
              <a:ext cx="4234296" cy="5479677"/>
            </a:xfrm>
            <a:prstGeom prst="rect">
              <a:avLst/>
            </a:prstGeom>
          </p:spPr>
        </p:pic>
        <p:cxnSp>
          <p:nvCxnSpPr>
            <p:cNvPr id="13" name="Straight Connector 12"/>
            <p:cNvCxnSpPr/>
            <p:nvPr/>
          </p:nvCxnSpPr>
          <p:spPr>
            <a:xfrm rot="5400000" flipH="1" flipV="1">
              <a:off x="2285999" y="2362201"/>
              <a:ext cx="3733804" cy="1905002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3200400" y="6019800"/>
              <a:ext cx="1905002" cy="38100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Moving Window -	Results</a:t>
            </a:r>
            <a:endParaRPr lang="en-US" dirty="0"/>
          </a:p>
        </p:txBody>
      </p:sp>
      <p:pic>
        <p:nvPicPr>
          <p:cNvPr id="4" name="Picture 3" descr="G:\PhD\Conferences-networking\10-GIS_Day_GIC_Nov2013\Figures\Kiamika_Multispec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rcRect/>
          <a:stretch>
            <a:fillRect/>
          </a:stretch>
        </p:blipFill>
        <p:spPr bwMode="auto">
          <a:xfrm>
            <a:off x="609600" y="1035804"/>
            <a:ext cx="7620000" cy="5593596"/>
          </a:xfrm>
          <a:prstGeom prst="rect">
            <a:avLst/>
          </a:prstGeom>
          <a:noFill/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/>
          <p:cNvGrpSpPr/>
          <p:nvPr/>
        </p:nvGrpSpPr>
        <p:grpSpPr>
          <a:xfrm>
            <a:off x="3228974" y="1607026"/>
            <a:ext cx="3448050" cy="3816174"/>
            <a:chOff x="3228974" y="1607026"/>
            <a:chExt cx="3448050" cy="3816174"/>
          </a:xfrm>
        </p:grpSpPr>
        <p:sp>
          <p:nvSpPr>
            <p:cNvPr id="6" name="TextBox 5"/>
            <p:cNvSpPr txBox="1"/>
            <p:nvPr/>
          </p:nvSpPr>
          <p:spPr>
            <a:xfrm>
              <a:off x="5648324" y="1607026"/>
              <a:ext cx="1028700" cy="523220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latin typeface="Adobe Caslon Pro"/>
                </a:rPr>
                <a:t>Dam</a:t>
              </a:r>
              <a:endParaRPr lang="en-US" sz="2800" dirty="0">
                <a:latin typeface="Adobe Caslon Pro"/>
              </a:endParaRPr>
            </a:p>
          </p:txBody>
        </p:sp>
        <p:cxnSp>
          <p:nvCxnSpPr>
            <p:cNvPr id="7" name="Straight Arrow Connector 6"/>
            <p:cNvCxnSpPr/>
            <p:nvPr/>
          </p:nvCxnSpPr>
          <p:spPr>
            <a:xfrm rot="10800000" flipV="1">
              <a:off x="4848224" y="4737400"/>
              <a:ext cx="1066800" cy="685800"/>
            </a:xfrm>
            <a:prstGeom prst="straightConnector1">
              <a:avLst/>
            </a:prstGeom>
            <a:ln w="50800">
              <a:solidFill>
                <a:schemeClr val="bg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3228974" y="4356400"/>
              <a:ext cx="2419350" cy="523220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latin typeface="Adobe Caslon Pro"/>
                </a:rPr>
                <a:t>Flow direction</a:t>
              </a:r>
              <a:endParaRPr lang="en-US" sz="2800" dirty="0">
                <a:latin typeface="Adobe Caslon Pro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0" y="1905000"/>
            <a:ext cx="8915400" cy="4981039"/>
            <a:chOff x="0" y="1905000"/>
            <a:chExt cx="8915400" cy="4981039"/>
          </a:xfrm>
        </p:grpSpPr>
        <p:cxnSp>
          <p:nvCxnSpPr>
            <p:cNvPr id="13" name="Straight Connector 12"/>
            <p:cNvCxnSpPr/>
            <p:nvPr/>
          </p:nvCxnSpPr>
          <p:spPr>
            <a:xfrm rot="16200000" flipH="1">
              <a:off x="5514974" y="5162550"/>
              <a:ext cx="533400" cy="26670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V="1">
              <a:off x="2209800" y="4357988"/>
              <a:ext cx="533400" cy="379412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" name="Group 22"/>
            <p:cNvGrpSpPr/>
            <p:nvPr/>
          </p:nvGrpSpPr>
          <p:grpSpPr>
            <a:xfrm>
              <a:off x="0" y="1905000"/>
              <a:ext cx="8915400" cy="4981039"/>
              <a:chOff x="0" y="1905000"/>
              <a:chExt cx="8915400" cy="4981039"/>
            </a:xfrm>
          </p:grpSpPr>
          <p:grpSp>
            <p:nvGrpSpPr>
              <p:cNvPr id="14" name="Group 13"/>
              <p:cNvGrpSpPr/>
              <p:nvPr/>
            </p:nvGrpSpPr>
            <p:grpSpPr>
              <a:xfrm>
                <a:off x="1523998" y="2819400"/>
                <a:ext cx="7391402" cy="4066639"/>
                <a:chOff x="1523998" y="2819400"/>
                <a:chExt cx="7391402" cy="4066639"/>
              </a:xfrm>
            </p:grpSpPr>
            <p:sp>
              <p:nvSpPr>
                <p:cNvPr id="9" name="TextBox 8"/>
                <p:cNvSpPr txBox="1"/>
                <p:nvPr/>
              </p:nvSpPr>
              <p:spPr>
                <a:xfrm>
                  <a:off x="7010400" y="2819400"/>
                  <a:ext cx="1905000" cy="707886"/>
                </a:xfrm>
                <a:prstGeom prst="rect">
                  <a:avLst/>
                </a:prstGeom>
                <a:solidFill>
                  <a:schemeClr val="bg1">
                    <a:alpha val="7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000" dirty="0" smtClean="0">
                      <a:latin typeface="Adobe Caslon Pro"/>
                    </a:rPr>
                    <a:t>Section 3: Deep and slow (Pools) </a:t>
                  </a:r>
                  <a:endParaRPr lang="en-US" sz="2000" dirty="0">
                    <a:latin typeface="Adobe Caslon Pro"/>
                  </a:endParaRPr>
                </a:p>
              </p:txBody>
            </p:sp>
            <p:sp>
              <p:nvSpPr>
                <p:cNvPr id="11" name="TextBox 10"/>
                <p:cNvSpPr txBox="1"/>
                <p:nvPr/>
              </p:nvSpPr>
              <p:spPr>
                <a:xfrm>
                  <a:off x="1523998" y="5562600"/>
                  <a:ext cx="1704976" cy="1323439"/>
                </a:xfrm>
                <a:prstGeom prst="rect">
                  <a:avLst/>
                </a:prstGeom>
                <a:solidFill>
                  <a:schemeClr val="bg1">
                    <a:alpha val="7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000" dirty="0" smtClean="0">
                      <a:latin typeface="Adobe Caslon Pro"/>
                    </a:rPr>
                    <a:t>Section 2:</a:t>
                  </a:r>
                </a:p>
                <a:p>
                  <a:r>
                    <a:rPr lang="en-US" sz="2000" dirty="0" smtClean="0">
                      <a:latin typeface="Adobe Garamond Pro"/>
                    </a:rPr>
                    <a:t>Medium depth and fairly rapid (Runs)</a:t>
                  </a:r>
                  <a:endParaRPr lang="en-US" sz="2000" dirty="0">
                    <a:latin typeface="Adobe Garamond Pro"/>
                  </a:endParaRPr>
                </a:p>
              </p:txBody>
            </p:sp>
          </p:grpSp>
          <p:sp>
            <p:nvSpPr>
              <p:cNvPr id="22" name="TextBox 21"/>
              <p:cNvSpPr txBox="1"/>
              <p:nvPr/>
            </p:nvSpPr>
            <p:spPr>
              <a:xfrm>
                <a:off x="0" y="1905000"/>
                <a:ext cx="1890714" cy="1015663"/>
              </a:xfrm>
              <a:prstGeom prst="rect">
                <a:avLst/>
              </a:prstGeom>
              <a:solidFill>
                <a:schemeClr val="bg1">
                  <a:alpha val="7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 smtClean="0">
                    <a:latin typeface="Adobe Caslon Pro"/>
                  </a:rPr>
                  <a:t>Section 1:</a:t>
                </a:r>
              </a:p>
              <a:p>
                <a:r>
                  <a:rPr lang="en-US" sz="2000" dirty="0" smtClean="0">
                    <a:latin typeface="Adobe Garamond Pro"/>
                  </a:rPr>
                  <a:t>Medium to high </a:t>
                </a:r>
                <a:r>
                  <a:rPr lang="en-US" sz="2000" dirty="0" err="1" smtClean="0">
                    <a:latin typeface="Adobe Garamond Pro"/>
                  </a:rPr>
                  <a:t>d</a:t>
                </a:r>
                <a:r>
                  <a:rPr lang="en-US" sz="2000" dirty="0" smtClean="0">
                    <a:latin typeface="Adobe Garamond Pro"/>
                  </a:rPr>
                  <a:t> and slow </a:t>
                </a:r>
                <a:r>
                  <a:rPr lang="en-US" sz="2000" dirty="0" err="1" smtClean="0">
                    <a:latin typeface="Adobe Garamond Pro"/>
                  </a:rPr>
                  <a:t>v</a:t>
                </a:r>
                <a:endParaRPr lang="en-US" sz="2000" dirty="0">
                  <a:latin typeface="Adobe Garamond Pro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0668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Moving Window -	Results (1) </a:t>
            </a:r>
            <a:r>
              <a:rPr lang="en-US" dirty="0" err="1" smtClean="0"/>
              <a:t>Bivariate</a:t>
            </a:r>
            <a:r>
              <a:rPr lang="en-US" dirty="0" smtClean="0"/>
              <a:t> histogram </a:t>
            </a:r>
            <a:endParaRPr lang="en-US" dirty="0"/>
          </a:p>
        </p:txBody>
      </p:sp>
      <p:pic>
        <p:nvPicPr>
          <p:cNvPr id="5" name="Kia_bi2.mov">
            <a:hlinkClick r:id="" action="ppaction://media"/>
          </p:cNvPr>
          <p:cNvPicPr/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676400" y="1360170"/>
            <a:ext cx="5715000" cy="542925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G:\PhD\Conferences-networking\8-Symposium_HydroNet_Mtl_2013\figures\depth_map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rcRect/>
          <a:stretch>
            <a:fillRect/>
          </a:stretch>
        </p:blipFill>
        <p:spPr bwMode="auto">
          <a:xfrm>
            <a:off x="0" y="1905000"/>
            <a:ext cx="9144000" cy="4953000"/>
          </a:xfrm>
          <a:prstGeom prst="rect">
            <a:avLst/>
          </a:prstGeom>
          <a:noFill/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Connector 12"/>
          <p:cNvCxnSpPr/>
          <p:nvPr/>
        </p:nvCxnSpPr>
        <p:spPr>
          <a:xfrm>
            <a:off x="6425013" y="2907350"/>
            <a:ext cx="685800" cy="685800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>
            <a:off x="4876800" y="3200400"/>
            <a:ext cx="274938" cy="876300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447800" y="4876800"/>
            <a:ext cx="762000" cy="335692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23"/>
          <p:cNvGrpSpPr/>
          <p:nvPr/>
        </p:nvGrpSpPr>
        <p:grpSpPr>
          <a:xfrm>
            <a:off x="1675514" y="2518851"/>
            <a:ext cx="7468486" cy="4339149"/>
            <a:chOff x="1675514" y="2518851"/>
            <a:chExt cx="7468486" cy="4339149"/>
          </a:xfrm>
        </p:grpSpPr>
        <p:grpSp>
          <p:nvGrpSpPr>
            <p:cNvPr id="9" name="Group 11"/>
            <p:cNvGrpSpPr/>
            <p:nvPr/>
          </p:nvGrpSpPr>
          <p:grpSpPr>
            <a:xfrm>
              <a:off x="7391400" y="6324600"/>
              <a:ext cx="1752600" cy="533400"/>
              <a:chOff x="7391400" y="6324600"/>
              <a:chExt cx="1752600" cy="533400"/>
            </a:xfrm>
          </p:grpSpPr>
          <p:sp>
            <p:nvSpPr>
              <p:cNvPr id="11" name="Rectangle 10"/>
              <p:cNvSpPr/>
              <p:nvPr/>
            </p:nvSpPr>
            <p:spPr>
              <a:xfrm>
                <a:off x="7391400" y="6324600"/>
                <a:ext cx="1752600" cy="5334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0" name="Group 9"/>
              <p:cNvGrpSpPr/>
              <p:nvPr/>
            </p:nvGrpSpPr>
            <p:grpSpPr>
              <a:xfrm>
                <a:off x="7467600" y="6350913"/>
                <a:ext cx="1600200" cy="430887"/>
                <a:chOff x="4191000" y="990600"/>
                <a:chExt cx="1905000" cy="430887"/>
              </a:xfrm>
              <a:solidFill>
                <a:schemeClr val="bg1"/>
              </a:solidFill>
            </p:grpSpPr>
            <p:cxnSp>
              <p:nvCxnSpPr>
                <p:cNvPr id="7" name="Straight Connector 6"/>
                <p:cNvCxnSpPr/>
                <p:nvPr/>
              </p:nvCxnSpPr>
              <p:spPr>
                <a:xfrm>
                  <a:off x="4191000" y="1219200"/>
                  <a:ext cx="762000" cy="0"/>
                </a:xfrm>
                <a:prstGeom prst="line">
                  <a:avLst/>
                </a:prstGeom>
                <a:grpFill/>
                <a:ln w="635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" name="TextBox 7"/>
                <p:cNvSpPr txBox="1"/>
                <p:nvPr/>
              </p:nvSpPr>
              <p:spPr>
                <a:xfrm>
                  <a:off x="5029200" y="990600"/>
                  <a:ext cx="1066800" cy="430887"/>
                </a:xfrm>
                <a:prstGeom prst="rect">
                  <a:avLst/>
                </a:prstGeom>
                <a:grp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200" dirty="0" smtClean="0">
                      <a:latin typeface="Adobe Caslon Pro"/>
                    </a:rPr>
                    <a:t>300 m</a:t>
                  </a:r>
                </a:p>
              </p:txBody>
            </p:sp>
          </p:grpSp>
        </p:grpSp>
        <p:sp>
          <p:nvSpPr>
            <p:cNvPr id="2" name="TextBox 1"/>
            <p:cNvSpPr txBox="1"/>
            <p:nvPr/>
          </p:nvSpPr>
          <p:spPr>
            <a:xfrm>
              <a:off x="1675514" y="5715000"/>
              <a:ext cx="6858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dirty="0" smtClean="0">
                  <a:solidFill>
                    <a:srgbClr val="FFFF00"/>
                  </a:solidFill>
                </a:rPr>
                <a:t>1</a:t>
              </a:r>
              <a:endParaRPr lang="en-US" sz="4000" dirty="0">
                <a:solidFill>
                  <a:srgbClr val="FFFF00"/>
                </a:solidFill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505200" y="4336760"/>
              <a:ext cx="6858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dirty="0" smtClean="0">
                  <a:solidFill>
                    <a:srgbClr val="FFFF00"/>
                  </a:solidFill>
                  <a:latin typeface="Adobe Caslon Pro"/>
                </a:rPr>
                <a:t>2</a:t>
              </a:r>
              <a:endParaRPr lang="en-US" sz="4000" dirty="0">
                <a:solidFill>
                  <a:srgbClr val="FFFF00"/>
                </a:solidFill>
                <a:latin typeface="Adobe Caslon Pro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5927583" y="3627102"/>
              <a:ext cx="6858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dirty="0" smtClean="0">
                  <a:solidFill>
                    <a:srgbClr val="FFFF00"/>
                  </a:solidFill>
                </a:rPr>
                <a:t>3</a:t>
              </a:r>
              <a:endParaRPr lang="en-US" sz="4000" dirty="0">
                <a:solidFill>
                  <a:srgbClr val="FFFF00"/>
                </a:solidFill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7726064" y="2518851"/>
              <a:ext cx="6858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dirty="0" smtClean="0">
                  <a:solidFill>
                    <a:srgbClr val="FFFF00"/>
                  </a:solidFill>
                  <a:latin typeface="Adobe Caslon Pro"/>
                </a:rPr>
                <a:t>4</a:t>
              </a:r>
              <a:endParaRPr lang="en-US" sz="4000" dirty="0">
                <a:solidFill>
                  <a:srgbClr val="FFFF00"/>
                </a:solidFill>
                <a:latin typeface="Adobe Caslon Pro"/>
              </a:endParaRPr>
            </a:p>
          </p:txBody>
        </p:sp>
      </p:grpSp>
      <p:pic>
        <p:nvPicPr>
          <p:cNvPr id="16" name="Picture 3" descr="G:\PhD\Conferences-networking\8-Symposium_HydroNet_Mtl_2013\figures\bivariate_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rcRect/>
          <a:stretch>
            <a:fillRect/>
          </a:stretch>
        </p:blipFill>
        <p:spPr bwMode="auto">
          <a:xfrm>
            <a:off x="0" y="533400"/>
            <a:ext cx="4419600" cy="3105150"/>
          </a:xfrm>
          <a:prstGeom prst="rect">
            <a:avLst/>
          </a:prstGeom>
          <a:noFill/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/>
          <p:cNvCxnSpPr/>
          <p:nvPr/>
        </p:nvCxnSpPr>
        <p:spPr>
          <a:xfrm>
            <a:off x="685800" y="3250250"/>
            <a:ext cx="381000" cy="2617150"/>
          </a:xfrm>
          <a:prstGeom prst="straightConnector1">
            <a:avLst/>
          </a:prstGeom>
          <a:ln w="38100">
            <a:solidFill>
              <a:schemeClr val="tx1">
                <a:lumMod val="8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itle 1"/>
          <p:cNvSpPr>
            <a:spLocks noGrp="1"/>
          </p:cNvSpPr>
          <p:nvPr>
            <p:ph type="title"/>
          </p:nvPr>
        </p:nvSpPr>
        <p:spPr>
          <a:xfrm>
            <a:off x="457200" y="-304800"/>
            <a:ext cx="8610600" cy="1066800"/>
          </a:xfrm>
        </p:spPr>
        <p:txBody>
          <a:bodyPr>
            <a:normAutofit fontScale="90000"/>
          </a:bodyPr>
          <a:lstStyle/>
          <a:p>
            <a:r>
              <a:rPr lang="en-US" smtClean="0"/>
              <a:t>Moving Window – Results (1)</a:t>
            </a:r>
            <a:br>
              <a:rPr lang="en-US" smtClean="0"/>
            </a:br>
            <a:endParaRPr lang="en-US" dirty="0"/>
          </a:p>
        </p:txBody>
      </p:sp>
      <p:sp>
        <p:nvSpPr>
          <p:cNvPr id="20" name="Title 1"/>
          <p:cNvSpPr txBox="1">
            <a:spLocks/>
          </p:cNvSpPr>
          <p:nvPr/>
        </p:nvSpPr>
        <p:spPr>
          <a:xfrm>
            <a:off x="3505200" y="1295400"/>
            <a:ext cx="6628514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uLnTx/>
                <a:uFillTx/>
                <a:latin typeface="Adobe Caslon Pro"/>
                <a:ea typeface="+mj-ea"/>
                <a:cs typeface="+mj-cs"/>
              </a:rPr>
              <a:t>Mississagi</a:t>
            </a:r>
            <a:r>
              <a:rPr kumimoji="0" lang="en-US" sz="2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uLnTx/>
                <a:uFillTx/>
                <a:latin typeface="Adobe Caslon Pro"/>
                <a:ea typeface="+mj-ea"/>
                <a:cs typeface="+mj-cs"/>
              </a:rPr>
              <a:t> river, ON </a:t>
            </a:r>
            <a:endParaRPr kumimoji="0" lang="en-US" sz="2600" b="0" i="0" u="none" strike="noStrike" kern="1200" cap="none" spc="0" normalizeH="0" baseline="0" noProof="0" dirty="0">
              <a:ln>
                <a:noFill/>
              </a:ln>
              <a:solidFill>
                <a:schemeClr val="accent6">
                  <a:lumMod val="60000"/>
                  <a:lumOff val="40000"/>
                </a:schemeClr>
              </a:solidFill>
              <a:effectLst/>
              <a:uLnTx/>
              <a:uFillTx/>
              <a:latin typeface="Adobe Caslon Pro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4233629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/>
          <a:lstStyle/>
          <a:p>
            <a:r>
              <a:rPr lang="en-US" dirty="0" err="1" smtClean="0"/>
              <a:t>HydroNet</a:t>
            </a:r>
            <a:r>
              <a:rPr lang="en-US" dirty="0" smtClean="0"/>
              <a:t> study sites</a:t>
            </a:r>
            <a:endParaRPr lang="en-US" dirty="0"/>
          </a:p>
        </p:txBody>
      </p:sp>
      <p:pic>
        <p:nvPicPr>
          <p:cNvPr id="6" name="Picture 5" descr="Eastern-EXPORT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9930" y="3288792"/>
            <a:ext cx="4224528" cy="3264408"/>
          </a:xfrm>
          <a:prstGeom prst="rect">
            <a:avLst/>
          </a:prstGeom>
        </p:spPr>
      </p:pic>
      <p:pic>
        <p:nvPicPr>
          <p:cNvPr id="7" name="Picture 6" descr="Western-EXPORT1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3288792"/>
            <a:ext cx="4224528" cy="3264408"/>
          </a:xfrm>
          <a:prstGeom prst="rect">
            <a:avLst/>
          </a:prstGeom>
        </p:spPr>
      </p:pic>
      <p:pic>
        <p:nvPicPr>
          <p:cNvPr id="8" name="Picture 7" descr="Eastern-small-EXPORT1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0" y="1143000"/>
            <a:ext cx="2514600" cy="1943100"/>
          </a:xfrm>
          <a:prstGeom prst="rect">
            <a:avLst/>
          </a:prstGeom>
        </p:spPr>
      </p:pic>
      <p:pic>
        <p:nvPicPr>
          <p:cNvPr id="9" name="Picture 8" descr="Western-small-EXPORT1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000" y="1143000"/>
            <a:ext cx="2514600" cy="1943100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 rot="10800000" flipV="1">
            <a:off x="457200" y="2209796"/>
            <a:ext cx="1676400" cy="129540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7086600" y="2438401"/>
            <a:ext cx="1600200" cy="114300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rot="10800000" flipV="1">
            <a:off x="4724401" y="2438401"/>
            <a:ext cx="1600201" cy="114300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2667000" y="2209798"/>
            <a:ext cx="1676400" cy="1295405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G:\PhD\Conferences-networking\8-Symposium_HydroNet_Mtl_2013\figures\depth_map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rcRect/>
          <a:stretch>
            <a:fillRect/>
          </a:stretch>
        </p:blipFill>
        <p:spPr bwMode="auto">
          <a:xfrm>
            <a:off x="0" y="1905000"/>
            <a:ext cx="9144000" cy="4953000"/>
          </a:xfrm>
          <a:prstGeom prst="rect">
            <a:avLst/>
          </a:prstGeom>
          <a:noFill/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Connector 12"/>
          <p:cNvCxnSpPr/>
          <p:nvPr/>
        </p:nvCxnSpPr>
        <p:spPr>
          <a:xfrm>
            <a:off x="6425013" y="2907350"/>
            <a:ext cx="685800" cy="685800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>
            <a:off x="4876800" y="3200400"/>
            <a:ext cx="274938" cy="876300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447800" y="4876800"/>
            <a:ext cx="762000" cy="335692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4724400" y="533400"/>
            <a:ext cx="44549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Section 2: Variable, shallow</a:t>
            </a:r>
            <a:endParaRPr lang="en-US" sz="2400" dirty="0"/>
          </a:p>
        </p:txBody>
      </p:sp>
      <p:pic>
        <p:nvPicPr>
          <p:cNvPr id="19" name="Picture 4" descr="G:\PhD\Conferences-networking\8-Symposium_HydroNet_Mtl_2013\figures\bivariate_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rcRect/>
          <a:stretch>
            <a:fillRect/>
          </a:stretch>
        </p:blipFill>
        <p:spPr bwMode="auto">
          <a:xfrm>
            <a:off x="0" y="533400"/>
            <a:ext cx="4686300" cy="3105150"/>
          </a:xfrm>
          <a:prstGeom prst="rect">
            <a:avLst/>
          </a:prstGeom>
          <a:noFill/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Straight Arrow Connector 19"/>
          <p:cNvCxnSpPr/>
          <p:nvPr/>
        </p:nvCxnSpPr>
        <p:spPr>
          <a:xfrm>
            <a:off x="2743200" y="3250250"/>
            <a:ext cx="304800" cy="1308575"/>
          </a:xfrm>
          <a:prstGeom prst="straightConnector1">
            <a:avLst/>
          </a:prstGeom>
          <a:ln w="38100">
            <a:solidFill>
              <a:schemeClr val="tx1">
                <a:lumMod val="8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/>
          <p:cNvGrpSpPr/>
          <p:nvPr/>
        </p:nvGrpSpPr>
        <p:grpSpPr>
          <a:xfrm>
            <a:off x="1675514" y="2518851"/>
            <a:ext cx="7468486" cy="4339149"/>
            <a:chOff x="1675514" y="2518851"/>
            <a:chExt cx="7468486" cy="4339149"/>
          </a:xfrm>
        </p:grpSpPr>
        <p:grpSp>
          <p:nvGrpSpPr>
            <p:cNvPr id="22" name="Group 11"/>
            <p:cNvGrpSpPr/>
            <p:nvPr/>
          </p:nvGrpSpPr>
          <p:grpSpPr>
            <a:xfrm>
              <a:off x="7391400" y="6324600"/>
              <a:ext cx="1752600" cy="533400"/>
              <a:chOff x="7391400" y="6324600"/>
              <a:chExt cx="1752600" cy="533400"/>
            </a:xfrm>
          </p:grpSpPr>
          <p:sp>
            <p:nvSpPr>
              <p:cNvPr id="28" name="Rectangle 27"/>
              <p:cNvSpPr/>
              <p:nvPr/>
            </p:nvSpPr>
            <p:spPr>
              <a:xfrm>
                <a:off x="7391400" y="6324600"/>
                <a:ext cx="1752600" cy="5334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1" name="Group 9"/>
              <p:cNvGrpSpPr/>
              <p:nvPr/>
            </p:nvGrpSpPr>
            <p:grpSpPr>
              <a:xfrm>
                <a:off x="7467600" y="6350913"/>
                <a:ext cx="1600200" cy="430887"/>
                <a:chOff x="4191000" y="990600"/>
                <a:chExt cx="1905000" cy="430887"/>
              </a:xfrm>
              <a:solidFill>
                <a:schemeClr val="bg1"/>
              </a:solidFill>
            </p:grpSpPr>
            <p:cxnSp>
              <p:nvCxnSpPr>
                <p:cNvPr id="32" name="Straight Connector 31"/>
                <p:cNvCxnSpPr/>
                <p:nvPr/>
              </p:nvCxnSpPr>
              <p:spPr>
                <a:xfrm>
                  <a:off x="4191000" y="1219200"/>
                  <a:ext cx="762000" cy="0"/>
                </a:xfrm>
                <a:prstGeom prst="line">
                  <a:avLst/>
                </a:prstGeom>
                <a:grpFill/>
                <a:ln w="635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4" name="TextBox 33"/>
                <p:cNvSpPr txBox="1"/>
                <p:nvPr/>
              </p:nvSpPr>
              <p:spPr>
                <a:xfrm>
                  <a:off x="5029200" y="990600"/>
                  <a:ext cx="1066800" cy="430887"/>
                </a:xfrm>
                <a:prstGeom prst="rect">
                  <a:avLst/>
                </a:prstGeom>
                <a:grp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200" dirty="0" smtClean="0">
                      <a:latin typeface="Adobe Caslon Pro"/>
                    </a:rPr>
                    <a:t>300 m</a:t>
                  </a:r>
                </a:p>
              </p:txBody>
            </p:sp>
          </p:grpSp>
        </p:grpSp>
        <p:sp>
          <p:nvSpPr>
            <p:cNvPr id="23" name="TextBox 22"/>
            <p:cNvSpPr txBox="1"/>
            <p:nvPr/>
          </p:nvSpPr>
          <p:spPr>
            <a:xfrm>
              <a:off x="1675514" y="5715000"/>
              <a:ext cx="6858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dirty="0" smtClean="0">
                  <a:solidFill>
                    <a:srgbClr val="FFFF00"/>
                  </a:solidFill>
                </a:rPr>
                <a:t>1</a:t>
              </a:r>
              <a:endParaRPr lang="en-US" sz="4000" dirty="0">
                <a:solidFill>
                  <a:srgbClr val="FFFF00"/>
                </a:solidFill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505200" y="4336760"/>
              <a:ext cx="6858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dirty="0" smtClean="0">
                  <a:solidFill>
                    <a:srgbClr val="FFFF00"/>
                  </a:solidFill>
                  <a:latin typeface="Adobe Caslon Pro"/>
                </a:rPr>
                <a:t>2</a:t>
              </a:r>
              <a:endParaRPr lang="en-US" sz="4000" dirty="0">
                <a:solidFill>
                  <a:srgbClr val="FFFF00"/>
                </a:solidFill>
                <a:latin typeface="Adobe Caslon Pro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5927583" y="3627102"/>
              <a:ext cx="6858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dirty="0" smtClean="0">
                  <a:solidFill>
                    <a:srgbClr val="FFFF00"/>
                  </a:solidFill>
                </a:rPr>
                <a:t>3</a:t>
              </a:r>
              <a:endParaRPr lang="en-US" sz="4000" dirty="0">
                <a:solidFill>
                  <a:srgbClr val="FFFF00"/>
                </a:solidFill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726064" y="2518851"/>
              <a:ext cx="6858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dirty="0" smtClean="0">
                  <a:solidFill>
                    <a:srgbClr val="FFFF00"/>
                  </a:solidFill>
                  <a:latin typeface="Adobe Caslon Pro"/>
                </a:rPr>
                <a:t>4</a:t>
              </a:r>
              <a:endParaRPr lang="en-US" sz="4000" dirty="0">
                <a:solidFill>
                  <a:srgbClr val="FFFF00"/>
                </a:solidFill>
                <a:latin typeface="Adobe Caslon Pro"/>
              </a:endParaRPr>
            </a:p>
          </p:txBody>
        </p:sp>
      </p:grpSp>
      <p:sp>
        <p:nvSpPr>
          <p:cNvPr id="35" name="Title 1"/>
          <p:cNvSpPr>
            <a:spLocks noGrp="1"/>
          </p:cNvSpPr>
          <p:nvPr>
            <p:ph type="title"/>
          </p:nvPr>
        </p:nvSpPr>
        <p:spPr>
          <a:xfrm>
            <a:off x="457200" y="-304800"/>
            <a:ext cx="8610600" cy="1066800"/>
          </a:xfrm>
        </p:spPr>
        <p:txBody>
          <a:bodyPr>
            <a:normAutofit/>
          </a:bodyPr>
          <a:lstStyle/>
          <a:p>
            <a:r>
              <a:rPr lang="en-US" dirty="0" smtClean="0"/>
              <a:t>Moving Window -	Results (1)</a:t>
            </a:r>
            <a:endParaRPr lang="en-US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607968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G:\PhD\Conferences-networking\8-Symposium_HydroNet_Mtl_2013\figures\depth_map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rcRect/>
          <a:stretch>
            <a:fillRect/>
          </a:stretch>
        </p:blipFill>
        <p:spPr bwMode="auto">
          <a:xfrm>
            <a:off x="0" y="1905000"/>
            <a:ext cx="9144000" cy="4953000"/>
          </a:xfrm>
          <a:prstGeom prst="rect">
            <a:avLst/>
          </a:prstGeom>
          <a:noFill/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11"/>
          <p:cNvGrpSpPr/>
          <p:nvPr/>
        </p:nvGrpSpPr>
        <p:grpSpPr>
          <a:xfrm>
            <a:off x="7391400" y="6324600"/>
            <a:ext cx="1752600" cy="533400"/>
            <a:chOff x="7391400" y="6324600"/>
            <a:chExt cx="1752600" cy="533400"/>
          </a:xfrm>
        </p:grpSpPr>
        <p:sp>
          <p:nvSpPr>
            <p:cNvPr id="11" name="Rectangle 10"/>
            <p:cNvSpPr/>
            <p:nvPr/>
          </p:nvSpPr>
          <p:spPr>
            <a:xfrm>
              <a:off x="7391400" y="6324600"/>
              <a:ext cx="1752600" cy="533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oup 9"/>
            <p:cNvGrpSpPr/>
            <p:nvPr/>
          </p:nvGrpSpPr>
          <p:grpSpPr>
            <a:xfrm>
              <a:off x="7467600" y="6350913"/>
              <a:ext cx="1600200" cy="430887"/>
              <a:chOff x="4191000" y="990600"/>
              <a:chExt cx="1905000" cy="430887"/>
            </a:xfrm>
            <a:solidFill>
              <a:schemeClr val="bg1"/>
            </a:solidFill>
          </p:grpSpPr>
          <p:cxnSp>
            <p:nvCxnSpPr>
              <p:cNvPr id="7" name="Straight Connector 6"/>
              <p:cNvCxnSpPr/>
              <p:nvPr/>
            </p:nvCxnSpPr>
            <p:spPr>
              <a:xfrm>
                <a:off x="4191000" y="1219200"/>
                <a:ext cx="762000" cy="0"/>
              </a:xfrm>
              <a:prstGeom prst="line">
                <a:avLst/>
              </a:prstGeom>
              <a:grpFill/>
              <a:ln w="635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TextBox 7"/>
              <p:cNvSpPr txBox="1"/>
              <p:nvPr/>
            </p:nvSpPr>
            <p:spPr>
              <a:xfrm>
                <a:off x="5029200" y="990600"/>
                <a:ext cx="1066800" cy="43088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2200" dirty="0" smtClean="0"/>
                  <a:t>300 m</a:t>
                </a:r>
              </a:p>
            </p:txBody>
          </p:sp>
        </p:grpSp>
      </p:grpSp>
      <p:cxnSp>
        <p:nvCxnSpPr>
          <p:cNvPr id="13" name="Straight Connector 12"/>
          <p:cNvCxnSpPr/>
          <p:nvPr/>
        </p:nvCxnSpPr>
        <p:spPr>
          <a:xfrm>
            <a:off x="6425013" y="2907350"/>
            <a:ext cx="685800" cy="685800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>
            <a:off x="4876800" y="3200400"/>
            <a:ext cx="274938" cy="876300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447800" y="4876800"/>
            <a:ext cx="762000" cy="335692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4724400" y="533400"/>
            <a:ext cx="44549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Section 3: Straight, narrow</a:t>
            </a:r>
            <a:endParaRPr lang="en-US" sz="2400" dirty="0"/>
          </a:p>
        </p:txBody>
      </p:sp>
      <p:sp>
        <p:nvSpPr>
          <p:cNvPr id="2" name="TextBox 1"/>
          <p:cNvSpPr txBox="1"/>
          <p:nvPr/>
        </p:nvSpPr>
        <p:spPr>
          <a:xfrm>
            <a:off x="1675514" y="5715000"/>
            <a:ext cx="685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FF00"/>
                </a:solidFill>
              </a:rPr>
              <a:t>1</a:t>
            </a:r>
            <a:endParaRPr lang="en-US" sz="4000" dirty="0">
              <a:solidFill>
                <a:srgbClr val="FFFF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505200" y="4336760"/>
            <a:ext cx="685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FF00"/>
                </a:solidFill>
              </a:rPr>
              <a:t>2</a:t>
            </a:r>
            <a:endParaRPr lang="en-US" sz="4000" dirty="0">
              <a:solidFill>
                <a:srgbClr val="FFFF00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927583" y="3627102"/>
            <a:ext cx="685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FF00"/>
                </a:solidFill>
              </a:rPr>
              <a:t>3</a:t>
            </a:r>
            <a:endParaRPr lang="en-US" sz="4000" dirty="0">
              <a:solidFill>
                <a:srgbClr val="FFFF00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7726064" y="2518851"/>
            <a:ext cx="685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FF00"/>
                </a:solidFill>
              </a:rPr>
              <a:t>4</a:t>
            </a:r>
            <a:endParaRPr lang="en-US" sz="4000" dirty="0">
              <a:solidFill>
                <a:srgbClr val="FFFF00"/>
              </a:solidFill>
            </a:endParaRPr>
          </a:p>
        </p:txBody>
      </p:sp>
      <p:pic>
        <p:nvPicPr>
          <p:cNvPr id="22" name="Picture 5" descr="G:\PhD\Conferences-networking\8-Symposium_HydroNet_Mtl_2013\figures\bivariate_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rcRect/>
          <a:stretch>
            <a:fillRect/>
          </a:stretch>
        </p:blipFill>
        <p:spPr bwMode="auto">
          <a:xfrm>
            <a:off x="-1" y="532288"/>
            <a:ext cx="4686301" cy="3106262"/>
          </a:xfrm>
          <a:prstGeom prst="rect">
            <a:avLst/>
          </a:prstGeom>
          <a:noFill/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Straight Arrow Connector 23"/>
          <p:cNvCxnSpPr/>
          <p:nvPr/>
        </p:nvCxnSpPr>
        <p:spPr>
          <a:xfrm>
            <a:off x="4582207" y="1250712"/>
            <a:ext cx="1387020" cy="2387838"/>
          </a:xfrm>
          <a:prstGeom prst="straightConnector1">
            <a:avLst/>
          </a:prstGeom>
          <a:ln w="38100">
            <a:solidFill>
              <a:schemeClr val="tx1">
                <a:lumMod val="8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/>
          <p:cNvGrpSpPr/>
          <p:nvPr/>
        </p:nvGrpSpPr>
        <p:grpSpPr>
          <a:xfrm>
            <a:off x="1675514" y="2518851"/>
            <a:ext cx="7468486" cy="4339149"/>
            <a:chOff x="1675514" y="2518851"/>
            <a:chExt cx="7468486" cy="4339149"/>
          </a:xfrm>
        </p:grpSpPr>
        <p:grpSp>
          <p:nvGrpSpPr>
            <p:cNvPr id="23" name="Group 11"/>
            <p:cNvGrpSpPr/>
            <p:nvPr/>
          </p:nvGrpSpPr>
          <p:grpSpPr>
            <a:xfrm>
              <a:off x="7391400" y="6324600"/>
              <a:ext cx="1752600" cy="533400"/>
              <a:chOff x="7391400" y="6324600"/>
              <a:chExt cx="1752600" cy="533400"/>
            </a:xfrm>
          </p:grpSpPr>
          <p:sp>
            <p:nvSpPr>
              <p:cNvPr id="32" name="Rectangle 31"/>
              <p:cNvSpPr/>
              <p:nvPr/>
            </p:nvSpPr>
            <p:spPr>
              <a:xfrm>
                <a:off x="7391400" y="6324600"/>
                <a:ext cx="1752600" cy="5334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4" name="Group 9"/>
              <p:cNvGrpSpPr/>
              <p:nvPr/>
            </p:nvGrpSpPr>
            <p:grpSpPr>
              <a:xfrm>
                <a:off x="7467600" y="6350913"/>
                <a:ext cx="1600200" cy="430887"/>
                <a:chOff x="4191000" y="990600"/>
                <a:chExt cx="1905000" cy="430887"/>
              </a:xfrm>
              <a:solidFill>
                <a:schemeClr val="bg1"/>
              </a:solidFill>
            </p:grpSpPr>
            <p:cxnSp>
              <p:nvCxnSpPr>
                <p:cNvPr id="35" name="Straight Connector 34"/>
                <p:cNvCxnSpPr/>
                <p:nvPr/>
              </p:nvCxnSpPr>
              <p:spPr>
                <a:xfrm>
                  <a:off x="4191000" y="1219200"/>
                  <a:ext cx="762000" cy="0"/>
                </a:xfrm>
                <a:prstGeom prst="line">
                  <a:avLst/>
                </a:prstGeom>
                <a:grpFill/>
                <a:ln w="635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" name="TextBox 35"/>
                <p:cNvSpPr txBox="1"/>
                <p:nvPr/>
              </p:nvSpPr>
              <p:spPr>
                <a:xfrm>
                  <a:off x="5029200" y="990600"/>
                  <a:ext cx="1066800" cy="430887"/>
                </a:xfrm>
                <a:prstGeom prst="rect">
                  <a:avLst/>
                </a:prstGeom>
                <a:grp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200" dirty="0" smtClean="0">
                      <a:latin typeface="Adobe Caslon Pro"/>
                    </a:rPr>
                    <a:t>300 m</a:t>
                  </a:r>
                </a:p>
              </p:txBody>
            </p:sp>
          </p:grpSp>
        </p:grpSp>
        <p:sp>
          <p:nvSpPr>
            <p:cNvPr id="25" name="TextBox 24"/>
            <p:cNvSpPr txBox="1"/>
            <p:nvPr/>
          </p:nvSpPr>
          <p:spPr>
            <a:xfrm>
              <a:off x="1675514" y="5715000"/>
              <a:ext cx="6858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dirty="0" smtClean="0">
                  <a:solidFill>
                    <a:srgbClr val="FFFF00"/>
                  </a:solidFill>
                </a:rPr>
                <a:t>1</a:t>
              </a:r>
              <a:endParaRPr lang="en-US" sz="4000" dirty="0">
                <a:solidFill>
                  <a:srgbClr val="FFFF00"/>
                </a:solidFill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3505200" y="4336760"/>
              <a:ext cx="6858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dirty="0" smtClean="0">
                  <a:solidFill>
                    <a:srgbClr val="FFFF00"/>
                  </a:solidFill>
                  <a:latin typeface="Adobe Caslon Pro"/>
                </a:rPr>
                <a:t>2</a:t>
              </a:r>
              <a:endParaRPr lang="en-US" sz="4000" dirty="0">
                <a:solidFill>
                  <a:srgbClr val="FFFF00"/>
                </a:solidFill>
                <a:latin typeface="Adobe Caslon Pro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5927583" y="3627102"/>
              <a:ext cx="6858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dirty="0" smtClean="0">
                  <a:solidFill>
                    <a:srgbClr val="FFFF00"/>
                  </a:solidFill>
                </a:rPr>
                <a:t>3</a:t>
              </a:r>
              <a:endParaRPr lang="en-US" sz="4000" dirty="0">
                <a:solidFill>
                  <a:srgbClr val="FFFF00"/>
                </a:solidFill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7726064" y="2518851"/>
              <a:ext cx="6858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dirty="0" smtClean="0">
                  <a:solidFill>
                    <a:srgbClr val="FFFF00"/>
                  </a:solidFill>
                  <a:latin typeface="Adobe Caslon Pro"/>
                </a:rPr>
                <a:t>4</a:t>
              </a:r>
              <a:endParaRPr lang="en-US" sz="4000" dirty="0">
                <a:solidFill>
                  <a:srgbClr val="FFFF00"/>
                </a:solidFill>
                <a:latin typeface="Adobe Caslon Pro"/>
              </a:endParaRPr>
            </a:p>
          </p:txBody>
        </p:sp>
      </p:grpSp>
      <p:sp>
        <p:nvSpPr>
          <p:cNvPr id="37" name="Title 1"/>
          <p:cNvSpPr>
            <a:spLocks noGrp="1"/>
          </p:cNvSpPr>
          <p:nvPr>
            <p:ph type="title"/>
          </p:nvPr>
        </p:nvSpPr>
        <p:spPr>
          <a:xfrm>
            <a:off x="457200" y="-304800"/>
            <a:ext cx="8610600" cy="1066800"/>
          </a:xfrm>
        </p:spPr>
        <p:txBody>
          <a:bodyPr>
            <a:normAutofit/>
          </a:bodyPr>
          <a:lstStyle/>
          <a:p>
            <a:r>
              <a:rPr lang="en-US" dirty="0" smtClean="0"/>
              <a:t>Moving Window -	Results (1)</a:t>
            </a:r>
            <a:endParaRPr lang="en-US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093106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G:\PhD\Conferences-networking\8-Symposium_HydroNet_Mtl_2013\figures\depth_map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rcRect/>
          <a:stretch>
            <a:fillRect/>
          </a:stretch>
        </p:blipFill>
        <p:spPr bwMode="auto">
          <a:xfrm>
            <a:off x="0" y="1905000"/>
            <a:ext cx="9144000" cy="4953000"/>
          </a:xfrm>
          <a:prstGeom prst="rect">
            <a:avLst/>
          </a:prstGeom>
          <a:noFill/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11"/>
          <p:cNvGrpSpPr/>
          <p:nvPr/>
        </p:nvGrpSpPr>
        <p:grpSpPr>
          <a:xfrm>
            <a:off x="7391400" y="6324600"/>
            <a:ext cx="1752600" cy="533400"/>
            <a:chOff x="7391400" y="6324600"/>
            <a:chExt cx="1752600" cy="533400"/>
          </a:xfrm>
        </p:grpSpPr>
        <p:sp>
          <p:nvSpPr>
            <p:cNvPr id="11" name="Rectangle 10"/>
            <p:cNvSpPr/>
            <p:nvPr/>
          </p:nvSpPr>
          <p:spPr>
            <a:xfrm>
              <a:off x="7391400" y="6324600"/>
              <a:ext cx="1752600" cy="533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oup 9"/>
            <p:cNvGrpSpPr/>
            <p:nvPr/>
          </p:nvGrpSpPr>
          <p:grpSpPr>
            <a:xfrm>
              <a:off x="7467600" y="6350913"/>
              <a:ext cx="1600200" cy="430887"/>
              <a:chOff x="4191000" y="990600"/>
              <a:chExt cx="1905000" cy="430887"/>
            </a:xfrm>
            <a:solidFill>
              <a:schemeClr val="bg1"/>
            </a:solidFill>
          </p:grpSpPr>
          <p:cxnSp>
            <p:nvCxnSpPr>
              <p:cNvPr id="7" name="Straight Connector 6"/>
              <p:cNvCxnSpPr/>
              <p:nvPr/>
            </p:nvCxnSpPr>
            <p:spPr>
              <a:xfrm>
                <a:off x="4191000" y="1219200"/>
                <a:ext cx="762000" cy="0"/>
              </a:xfrm>
              <a:prstGeom prst="line">
                <a:avLst/>
              </a:prstGeom>
              <a:grpFill/>
              <a:ln w="635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TextBox 7"/>
              <p:cNvSpPr txBox="1"/>
              <p:nvPr/>
            </p:nvSpPr>
            <p:spPr>
              <a:xfrm>
                <a:off x="5029200" y="990600"/>
                <a:ext cx="1066800" cy="43088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2200" dirty="0" smtClean="0"/>
                  <a:t>300 m</a:t>
                </a:r>
              </a:p>
            </p:txBody>
          </p:sp>
        </p:grpSp>
      </p:grpSp>
      <p:cxnSp>
        <p:nvCxnSpPr>
          <p:cNvPr id="13" name="Straight Connector 12"/>
          <p:cNvCxnSpPr/>
          <p:nvPr/>
        </p:nvCxnSpPr>
        <p:spPr>
          <a:xfrm>
            <a:off x="6425013" y="2907350"/>
            <a:ext cx="685800" cy="685800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>
            <a:off x="4876800" y="3200400"/>
            <a:ext cx="274938" cy="876300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447800" y="4876800"/>
            <a:ext cx="762000" cy="335692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4724400" y="528935"/>
            <a:ext cx="44549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Section 4: Large deep pools, slow</a:t>
            </a:r>
            <a:endParaRPr lang="en-US" sz="2400" dirty="0"/>
          </a:p>
        </p:txBody>
      </p:sp>
      <p:sp>
        <p:nvSpPr>
          <p:cNvPr id="2" name="TextBox 1"/>
          <p:cNvSpPr txBox="1"/>
          <p:nvPr/>
        </p:nvSpPr>
        <p:spPr>
          <a:xfrm>
            <a:off x="1675514" y="5715000"/>
            <a:ext cx="685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FF00"/>
                </a:solidFill>
              </a:rPr>
              <a:t>1</a:t>
            </a:r>
            <a:endParaRPr lang="en-US" sz="4000" dirty="0">
              <a:solidFill>
                <a:srgbClr val="FFFF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505200" y="4336760"/>
            <a:ext cx="685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FF00"/>
                </a:solidFill>
              </a:rPr>
              <a:t>2</a:t>
            </a:r>
            <a:endParaRPr lang="en-US" sz="4000" dirty="0">
              <a:solidFill>
                <a:srgbClr val="FFFF00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927583" y="3627102"/>
            <a:ext cx="685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FF00"/>
                </a:solidFill>
              </a:rPr>
              <a:t>3</a:t>
            </a:r>
            <a:endParaRPr lang="en-US" sz="4000" dirty="0">
              <a:solidFill>
                <a:srgbClr val="FFFF00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7726064" y="2518851"/>
            <a:ext cx="685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FF00"/>
                </a:solidFill>
              </a:rPr>
              <a:t>4</a:t>
            </a:r>
            <a:endParaRPr lang="en-US" sz="4000" dirty="0">
              <a:solidFill>
                <a:srgbClr val="FFFF00"/>
              </a:solidFill>
            </a:endParaRPr>
          </a:p>
        </p:txBody>
      </p:sp>
      <p:pic>
        <p:nvPicPr>
          <p:cNvPr id="26" name="Picture 6" descr="G:\PhD\Conferences-networking\8-Symposium_HydroNet_Mtl_2013\figures\bivariate_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rcRect/>
          <a:stretch>
            <a:fillRect/>
          </a:stretch>
        </p:blipFill>
        <p:spPr bwMode="auto">
          <a:xfrm>
            <a:off x="1772" y="535172"/>
            <a:ext cx="4684528" cy="3105150"/>
          </a:xfrm>
          <a:prstGeom prst="rect">
            <a:avLst/>
          </a:prstGeom>
          <a:noFill/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</a:extLst>
        </p:spPr>
      </p:pic>
      <p:cxnSp>
        <p:nvCxnSpPr>
          <p:cNvPr id="28" name="Straight Arrow Connector 27"/>
          <p:cNvCxnSpPr/>
          <p:nvPr/>
        </p:nvCxnSpPr>
        <p:spPr>
          <a:xfrm>
            <a:off x="4543425" y="939485"/>
            <a:ext cx="3188841" cy="1505146"/>
          </a:xfrm>
          <a:prstGeom prst="straightConnector1">
            <a:avLst/>
          </a:prstGeom>
          <a:ln w="38100">
            <a:solidFill>
              <a:schemeClr val="tx1">
                <a:lumMod val="8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457200" y="-304800"/>
            <a:ext cx="8610600" cy="1066800"/>
          </a:xfrm>
        </p:spPr>
        <p:txBody>
          <a:bodyPr>
            <a:normAutofit/>
          </a:bodyPr>
          <a:lstStyle/>
          <a:p>
            <a:r>
              <a:rPr lang="en-US" dirty="0" smtClean="0"/>
              <a:t>Moving Window -	Results (1)</a:t>
            </a:r>
            <a:endParaRPr lang="en-US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740342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Moving Window – Results (2)</a:t>
            </a:r>
            <a:br>
              <a:rPr lang="en-US" dirty="0" smtClean="0"/>
            </a:br>
            <a:r>
              <a:rPr lang="en-US" dirty="0" smtClean="0"/>
              <a:t>Metrics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2819400" y="1560060"/>
          <a:ext cx="2857500" cy="4051014"/>
        </p:xfrm>
        <a:graphic>
          <a:graphicData uri="http://schemas.openxmlformats.org/drawingml/2006/table">
            <a:tbl>
              <a:tblPr/>
              <a:tblGrid>
                <a:gridCol w="2857500"/>
              </a:tblGrid>
              <a:tr h="368274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Adobe Caslon Pro"/>
                        </a:rPr>
                        <a:t>Metrics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Adobe Caslon Pro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68274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Adobe Caslon Pro"/>
                        </a:rPr>
                        <a:t>   Modal</a:t>
                      </a:r>
                      <a:r>
                        <a:rPr lang="en-US" sz="20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Adobe Caslon Pro"/>
                        </a:rPr>
                        <a:t> velocity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Adobe Caslon Pro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</a:tr>
              <a:tr h="368274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Adobe Caslon Pro"/>
                        </a:rPr>
                        <a:t>   Modal depth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Adobe Caslon Pro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</a:tr>
              <a:tr h="368274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Adobe Caslon Pro"/>
                        </a:rPr>
                        <a:t>   River width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Adobe Caslon Pro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</a:tr>
              <a:tr h="368274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Adobe Caslon Pro"/>
                        </a:rPr>
                        <a:t>   </a:t>
                      </a:r>
                      <a:r>
                        <a:rPr lang="en-US" sz="20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Adobe Caslon Pro"/>
                        </a:rPr>
                        <a:t>Width/Depth ratio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Adobe Caslon Pro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</a:tr>
              <a:tr h="368274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Adobe Caslon Pro"/>
                        </a:rPr>
                        <a:t>   Homogeneity factor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Adobe Caslon Pro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</a:tr>
              <a:tr h="368274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Adobe Caslon Pro"/>
                        </a:rPr>
                        <a:t>   Heterogeneity</a:t>
                      </a:r>
                      <a:r>
                        <a:rPr lang="en-US" sz="20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Adobe Caslon Pro"/>
                        </a:rPr>
                        <a:t> (Entropy)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Adobe Caslon Pro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</a:tr>
              <a:tr h="368274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Adobe Caslon Pro"/>
                        </a:rPr>
                        <a:t>   Heterogeneity</a:t>
                      </a:r>
                      <a:r>
                        <a:rPr lang="en-US" sz="20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Adobe Caslon Pro"/>
                        </a:rPr>
                        <a:t> (HMID)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Adobe Caslon Pro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</a:tr>
              <a:tr h="368274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Adobe Caslon Pro"/>
                        </a:rPr>
                        <a:t>   </a:t>
                      </a:r>
                      <a:r>
                        <a:rPr lang="en-US" sz="20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Adobe Caslon Pro"/>
                        </a:rPr>
                        <a:t>Fast-Shallow Habitat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Adobe Caslon Pro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</a:tr>
              <a:tr h="368274">
                <a:tc>
                  <a:txBody>
                    <a:bodyPr/>
                    <a:lstStyle/>
                    <a:p>
                      <a:pPr marL="0" marR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Adobe Caslon Pro"/>
                        </a:rPr>
                        <a:t>   </a:t>
                      </a:r>
                      <a:r>
                        <a:rPr lang="en-US" sz="20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Adobe Caslon Pro"/>
                        </a:rPr>
                        <a:t>Slow-Shallow Habitat</a:t>
                      </a:r>
                      <a:endParaRPr lang="en-US" sz="2000" b="0" i="0" u="none" strike="noStrike" dirty="0" smtClean="0">
                        <a:solidFill>
                          <a:schemeClr val="tx1"/>
                        </a:solidFill>
                        <a:effectLst/>
                        <a:latin typeface="Adobe Caslon Pro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</a:tr>
              <a:tr h="368274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Adobe Caslon Pro"/>
                        </a:rPr>
                        <a:t>   Slow-Deep Habitat</a:t>
                      </a:r>
                    </a:p>
                    <a:p>
                      <a:pPr algn="l" fontAlgn="b"/>
                      <a:endParaRPr 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Adobe Caslon Pro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pSp>
        <p:nvGrpSpPr>
          <p:cNvPr id="27" name="Group 26"/>
          <p:cNvGrpSpPr/>
          <p:nvPr/>
        </p:nvGrpSpPr>
        <p:grpSpPr>
          <a:xfrm>
            <a:off x="725540" y="1417638"/>
            <a:ext cx="7961260" cy="4936411"/>
            <a:chOff x="0" y="498382"/>
            <a:chExt cx="9144000" cy="6359618"/>
          </a:xfrm>
        </p:grpSpPr>
        <p:pic>
          <p:nvPicPr>
            <p:cNvPr id="25" name="Picture 2" descr="G:\PhD\Conferences-networking\13-Symposium_HydroNet_vancouver_2014\Presentation\Figures\Picanoc_Cluster_6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179" y="2286000"/>
              <a:ext cx="8893641" cy="4572000"/>
            </a:xfrm>
            <a:prstGeom prst="rect">
              <a:avLst/>
            </a:prstGeom>
            <a:noFill/>
            <a:extLst>
              <a:ext uri="{909E8E84-426E-40DD-AFC4-6F175D3DCCD1}">
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3" descr="G:\PhD\Conferences-networking\13-Symposium_HydroNet_vancouver_2014\Presentation\Figures\MetricsPlots_Picanoc\Picanoc Metrics Plot - 6.pn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  </a:ext>
              </a:extLst>
            </a:blip>
            <a:srcRect l="8155" r="18674"/>
            <a:stretch/>
          </p:blipFill>
          <p:spPr bwMode="auto">
            <a:xfrm>
              <a:off x="0" y="498382"/>
              <a:ext cx="9144000" cy="2357030"/>
            </a:xfrm>
            <a:prstGeom prst="rect">
              <a:avLst/>
            </a:prstGeom>
            <a:noFill/>
            <a:extLst>
              <a:ext uri="{909E8E84-426E-40DD-AFC4-6F175D3DCCD1}">
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2" name="Group 81"/>
          <p:cNvGrpSpPr/>
          <p:nvPr/>
        </p:nvGrpSpPr>
        <p:grpSpPr>
          <a:xfrm>
            <a:off x="725539" y="1417638"/>
            <a:ext cx="7961261" cy="4945896"/>
            <a:chOff x="0" y="498382"/>
            <a:chExt cx="9144000" cy="6359618"/>
          </a:xfrm>
        </p:grpSpPr>
        <p:grpSp>
          <p:nvGrpSpPr>
            <p:cNvPr id="78" name="Group 77"/>
            <p:cNvGrpSpPr/>
            <p:nvPr/>
          </p:nvGrpSpPr>
          <p:grpSpPr>
            <a:xfrm>
              <a:off x="0" y="498382"/>
              <a:ext cx="9144000" cy="6359618"/>
              <a:chOff x="0" y="498382"/>
              <a:chExt cx="9144000" cy="6359618"/>
            </a:xfrm>
          </p:grpSpPr>
          <p:pic>
            <p:nvPicPr>
              <p:cNvPr id="64" name="Picture 2" descr="G:\PhD\Conferences-networking\13-Symposium_HydroNet_vancouver_2014\Presentation\Figures\Picanoc_Cluster_6.png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5179" y="2286000"/>
                <a:ext cx="8893641" cy="4572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5" name="Picture 3" descr="G:\PhD\Conferences-networking\13-Symposium_HydroNet_vancouver_2014\Presentation\Figures\MetricsPlots_Picanoc\Picanoc Metrics Plot - 6.png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    </a:ext>
                </a:extLst>
              </a:blip>
              <a:srcRect l="8155" r="18674"/>
              <a:stretch/>
            </p:blipFill>
            <p:spPr bwMode="auto">
              <a:xfrm>
                <a:off x="0" y="498382"/>
                <a:ext cx="9144000" cy="235703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66" name="Straight Connector 65"/>
              <p:cNvCxnSpPr/>
              <p:nvPr/>
            </p:nvCxnSpPr>
            <p:spPr>
              <a:xfrm flipH="1" flipV="1">
                <a:off x="2392510" y="2549309"/>
                <a:ext cx="211320" cy="2134866"/>
              </a:xfrm>
              <a:prstGeom prst="line">
                <a:avLst/>
              </a:prstGeom>
              <a:ln w="19050">
                <a:solidFill>
                  <a:srgbClr val="C0080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/>
            </p:nvCxnSpPr>
            <p:spPr>
              <a:xfrm flipH="1" flipV="1">
                <a:off x="3059331" y="2433868"/>
                <a:ext cx="414143" cy="2597350"/>
              </a:xfrm>
              <a:prstGeom prst="line">
                <a:avLst/>
              </a:prstGeom>
              <a:ln w="19050">
                <a:solidFill>
                  <a:srgbClr val="C0080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/>
            </p:nvCxnSpPr>
            <p:spPr>
              <a:xfrm flipH="1" flipV="1">
                <a:off x="3266402" y="2082373"/>
                <a:ext cx="448702" cy="3207190"/>
              </a:xfrm>
              <a:prstGeom prst="line">
                <a:avLst/>
              </a:prstGeom>
              <a:ln w="19050">
                <a:solidFill>
                  <a:srgbClr val="C0080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/>
              <p:nvPr/>
            </p:nvCxnSpPr>
            <p:spPr>
              <a:xfrm flipH="1" flipV="1">
                <a:off x="4048514" y="2549309"/>
                <a:ext cx="230584" cy="3107542"/>
              </a:xfrm>
              <a:prstGeom prst="line">
                <a:avLst/>
              </a:prstGeom>
              <a:ln w="19050">
                <a:solidFill>
                  <a:srgbClr val="C0080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/>
            </p:nvCxnSpPr>
            <p:spPr>
              <a:xfrm flipH="1" flipV="1">
                <a:off x="4221678" y="2433868"/>
                <a:ext cx="256420" cy="2940358"/>
              </a:xfrm>
              <a:prstGeom prst="line">
                <a:avLst/>
              </a:prstGeom>
              <a:ln w="19050">
                <a:solidFill>
                  <a:srgbClr val="C0080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1" name="Freeform 70"/>
              <p:cNvSpPr/>
              <p:nvPr/>
            </p:nvSpPr>
            <p:spPr>
              <a:xfrm>
                <a:off x="2208810" y="1246909"/>
                <a:ext cx="195943" cy="1324099"/>
              </a:xfrm>
              <a:custGeom>
                <a:avLst/>
                <a:gdLst>
                  <a:gd name="connsiteX0" fmla="*/ 0 w 195943"/>
                  <a:gd name="connsiteY0" fmla="*/ 1324099 h 1324099"/>
                  <a:gd name="connsiteX1" fmla="*/ 47502 w 195943"/>
                  <a:gd name="connsiteY1" fmla="*/ 1086592 h 1324099"/>
                  <a:gd name="connsiteX2" fmla="*/ 83128 w 195943"/>
                  <a:gd name="connsiteY2" fmla="*/ 0 h 1324099"/>
                  <a:gd name="connsiteX3" fmla="*/ 124691 w 195943"/>
                  <a:gd name="connsiteY3" fmla="*/ 860961 h 1324099"/>
                  <a:gd name="connsiteX4" fmla="*/ 195943 w 195943"/>
                  <a:gd name="connsiteY4" fmla="*/ 1300348 h 132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5943" h="1324099">
                    <a:moveTo>
                      <a:pt x="0" y="1324099"/>
                    </a:moveTo>
                    <a:lnTo>
                      <a:pt x="47502" y="1086592"/>
                    </a:lnTo>
                    <a:lnTo>
                      <a:pt x="83128" y="0"/>
                    </a:lnTo>
                    <a:lnTo>
                      <a:pt x="124691" y="860961"/>
                    </a:lnTo>
                    <a:lnTo>
                      <a:pt x="195943" y="1300348"/>
                    </a:lnTo>
                  </a:path>
                </a:pathLst>
              </a:cu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Freeform 71"/>
              <p:cNvSpPr/>
              <p:nvPr/>
            </p:nvSpPr>
            <p:spPr>
              <a:xfrm>
                <a:off x="3051958" y="1003465"/>
                <a:ext cx="195943" cy="1425039"/>
              </a:xfrm>
              <a:custGeom>
                <a:avLst/>
                <a:gdLst>
                  <a:gd name="connsiteX0" fmla="*/ 0 w 195943"/>
                  <a:gd name="connsiteY0" fmla="*/ 1425039 h 1425039"/>
                  <a:gd name="connsiteX1" fmla="*/ 53439 w 195943"/>
                  <a:gd name="connsiteY1" fmla="*/ 1033153 h 1425039"/>
                  <a:gd name="connsiteX2" fmla="*/ 83128 w 195943"/>
                  <a:gd name="connsiteY2" fmla="*/ 11875 h 1425039"/>
                  <a:gd name="connsiteX3" fmla="*/ 106878 w 195943"/>
                  <a:gd name="connsiteY3" fmla="*/ 0 h 1425039"/>
                  <a:gd name="connsiteX4" fmla="*/ 154380 w 195943"/>
                  <a:gd name="connsiteY4" fmla="*/ 985652 h 1425039"/>
                  <a:gd name="connsiteX5" fmla="*/ 195943 w 195943"/>
                  <a:gd name="connsiteY5" fmla="*/ 1086592 h 14250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95943" h="1425039">
                    <a:moveTo>
                      <a:pt x="0" y="1425039"/>
                    </a:moveTo>
                    <a:lnTo>
                      <a:pt x="53439" y="1033153"/>
                    </a:lnTo>
                    <a:lnTo>
                      <a:pt x="83128" y="11875"/>
                    </a:lnTo>
                    <a:lnTo>
                      <a:pt x="106878" y="0"/>
                    </a:lnTo>
                    <a:lnTo>
                      <a:pt x="154380" y="985652"/>
                    </a:lnTo>
                    <a:lnTo>
                      <a:pt x="195943" y="1086592"/>
                    </a:lnTo>
                  </a:path>
                </a:pathLst>
              </a:cu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Freeform 72"/>
              <p:cNvSpPr/>
              <p:nvPr/>
            </p:nvSpPr>
            <p:spPr>
              <a:xfrm>
                <a:off x="4114800" y="944088"/>
                <a:ext cx="100940" cy="1484416"/>
              </a:xfrm>
              <a:custGeom>
                <a:avLst/>
                <a:gdLst>
                  <a:gd name="connsiteX0" fmla="*/ 100940 w 100940"/>
                  <a:gd name="connsiteY0" fmla="*/ 1484416 h 1484416"/>
                  <a:gd name="connsiteX1" fmla="*/ 0 w 100940"/>
                  <a:gd name="connsiteY1" fmla="*/ 0 h 14844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0940" h="1484416">
                    <a:moveTo>
                      <a:pt x="100940" y="1484416"/>
                    </a:move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Freeform 73"/>
              <p:cNvSpPr/>
              <p:nvPr/>
            </p:nvSpPr>
            <p:spPr>
              <a:xfrm>
                <a:off x="2226623" y="1644732"/>
                <a:ext cx="362198" cy="3182587"/>
              </a:xfrm>
              <a:custGeom>
                <a:avLst/>
                <a:gdLst>
                  <a:gd name="connsiteX0" fmla="*/ 23751 w 362198"/>
                  <a:gd name="connsiteY0" fmla="*/ 3182587 h 3182587"/>
                  <a:gd name="connsiteX1" fmla="*/ 77190 w 362198"/>
                  <a:gd name="connsiteY1" fmla="*/ 3141024 h 3182587"/>
                  <a:gd name="connsiteX2" fmla="*/ 172193 w 362198"/>
                  <a:gd name="connsiteY2" fmla="*/ 3152899 h 3182587"/>
                  <a:gd name="connsiteX3" fmla="*/ 267195 w 362198"/>
                  <a:gd name="connsiteY3" fmla="*/ 3051959 h 3182587"/>
                  <a:gd name="connsiteX4" fmla="*/ 362198 w 362198"/>
                  <a:gd name="connsiteY4" fmla="*/ 3034146 h 3182587"/>
                  <a:gd name="connsiteX5" fmla="*/ 154380 w 362198"/>
                  <a:gd name="connsiteY5" fmla="*/ 896587 h 3182587"/>
                  <a:gd name="connsiteX6" fmla="*/ 95003 w 362198"/>
                  <a:gd name="connsiteY6" fmla="*/ 486889 h 3182587"/>
                  <a:gd name="connsiteX7" fmla="*/ 65315 w 362198"/>
                  <a:gd name="connsiteY7" fmla="*/ 0 h 3182587"/>
                  <a:gd name="connsiteX8" fmla="*/ 53439 w 362198"/>
                  <a:gd name="connsiteY8" fmla="*/ 670956 h 3182587"/>
                  <a:gd name="connsiteX9" fmla="*/ 0 w 362198"/>
                  <a:gd name="connsiteY9" fmla="*/ 938151 h 3182587"/>
                  <a:gd name="connsiteX10" fmla="*/ 23751 w 362198"/>
                  <a:gd name="connsiteY10" fmla="*/ 3182587 h 31825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62198" h="3182587">
                    <a:moveTo>
                      <a:pt x="23751" y="3182587"/>
                    </a:moveTo>
                    <a:lnTo>
                      <a:pt x="77190" y="3141024"/>
                    </a:lnTo>
                    <a:lnTo>
                      <a:pt x="172193" y="3152899"/>
                    </a:lnTo>
                    <a:lnTo>
                      <a:pt x="267195" y="3051959"/>
                    </a:lnTo>
                    <a:lnTo>
                      <a:pt x="362198" y="3034146"/>
                    </a:lnTo>
                    <a:lnTo>
                      <a:pt x="154380" y="896587"/>
                    </a:lnTo>
                    <a:lnTo>
                      <a:pt x="95003" y="486889"/>
                    </a:lnTo>
                    <a:lnTo>
                      <a:pt x="65315" y="0"/>
                    </a:lnTo>
                    <a:lnTo>
                      <a:pt x="53439" y="670956"/>
                    </a:lnTo>
                    <a:lnTo>
                      <a:pt x="0" y="938151"/>
                    </a:lnTo>
                    <a:lnTo>
                      <a:pt x="23751" y="3182587"/>
                    </a:lnTo>
                    <a:close/>
                  </a:path>
                </a:pathLst>
              </a:custGeom>
              <a:solidFill>
                <a:schemeClr val="accent6">
                  <a:lumMod val="20000"/>
                  <a:lumOff val="80000"/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Freeform 74"/>
              <p:cNvSpPr/>
              <p:nvPr/>
            </p:nvSpPr>
            <p:spPr>
              <a:xfrm>
                <a:off x="3069771" y="1134094"/>
                <a:ext cx="641268" cy="4162301"/>
              </a:xfrm>
              <a:custGeom>
                <a:avLst/>
                <a:gdLst>
                  <a:gd name="connsiteX0" fmla="*/ 0 w 641268"/>
                  <a:gd name="connsiteY0" fmla="*/ 1306285 h 4162301"/>
                  <a:gd name="connsiteX1" fmla="*/ 59377 w 641268"/>
                  <a:gd name="connsiteY1" fmla="*/ 938150 h 4162301"/>
                  <a:gd name="connsiteX2" fmla="*/ 71252 w 641268"/>
                  <a:gd name="connsiteY2" fmla="*/ 0 h 4162301"/>
                  <a:gd name="connsiteX3" fmla="*/ 118754 w 641268"/>
                  <a:gd name="connsiteY3" fmla="*/ 884711 h 4162301"/>
                  <a:gd name="connsiteX4" fmla="*/ 166255 w 641268"/>
                  <a:gd name="connsiteY4" fmla="*/ 973776 h 4162301"/>
                  <a:gd name="connsiteX5" fmla="*/ 184068 w 641268"/>
                  <a:gd name="connsiteY5" fmla="*/ 991589 h 4162301"/>
                  <a:gd name="connsiteX6" fmla="*/ 641268 w 641268"/>
                  <a:gd name="connsiteY6" fmla="*/ 4162301 h 4162301"/>
                  <a:gd name="connsiteX0" fmla="*/ 0 w 641268"/>
                  <a:gd name="connsiteY0" fmla="*/ 1306285 h 4162301"/>
                  <a:gd name="connsiteX1" fmla="*/ 59377 w 641268"/>
                  <a:gd name="connsiteY1" fmla="*/ 938150 h 4162301"/>
                  <a:gd name="connsiteX2" fmla="*/ 71252 w 641268"/>
                  <a:gd name="connsiteY2" fmla="*/ 0 h 4162301"/>
                  <a:gd name="connsiteX3" fmla="*/ 118754 w 641268"/>
                  <a:gd name="connsiteY3" fmla="*/ 884711 h 4162301"/>
                  <a:gd name="connsiteX4" fmla="*/ 166255 w 641268"/>
                  <a:gd name="connsiteY4" fmla="*/ 973776 h 4162301"/>
                  <a:gd name="connsiteX5" fmla="*/ 184068 w 641268"/>
                  <a:gd name="connsiteY5" fmla="*/ 991589 h 4162301"/>
                  <a:gd name="connsiteX6" fmla="*/ 641268 w 641268"/>
                  <a:gd name="connsiteY6" fmla="*/ 4162301 h 4162301"/>
                  <a:gd name="connsiteX7" fmla="*/ 0 w 641268"/>
                  <a:gd name="connsiteY7" fmla="*/ 1306285 h 41623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41268" h="4162301">
                    <a:moveTo>
                      <a:pt x="0" y="1306285"/>
                    </a:moveTo>
                    <a:lnTo>
                      <a:pt x="59377" y="938150"/>
                    </a:lnTo>
                    <a:lnTo>
                      <a:pt x="71252" y="0"/>
                    </a:lnTo>
                    <a:lnTo>
                      <a:pt x="118754" y="884711"/>
                    </a:lnTo>
                    <a:lnTo>
                      <a:pt x="166255" y="973776"/>
                    </a:lnTo>
                    <a:lnTo>
                      <a:pt x="184068" y="991589"/>
                    </a:lnTo>
                    <a:lnTo>
                      <a:pt x="641268" y="4162301"/>
                    </a:lnTo>
                    <a:lnTo>
                      <a:pt x="0" y="1306285"/>
                    </a:lnTo>
                    <a:close/>
                  </a:path>
                </a:pathLst>
              </a:custGeom>
              <a:solidFill>
                <a:schemeClr val="accent6">
                  <a:lumMod val="20000"/>
                  <a:lumOff val="80000"/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Freeform 75"/>
              <p:cNvSpPr/>
              <p:nvPr/>
            </p:nvSpPr>
            <p:spPr>
              <a:xfrm>
                <a:off x="3099460" y="2588821"/>
                <a:ext cx="611799" cy="2808514"/>
              </a:xfrm>
              <a:custGeom>
                <a:avLst/>
                <a:gdLst>
                  <a:gd name="connsiteX0" fmla="*/ 0 w 599704"/>
                  <a:gd name="connsiteY0" fmla="*/ 0 h 2808514"/>
                  <a:gd name="connsiteX1" fmla="*/ 397823 w 599704"/>
                  <a:gd name="connsiteY1" fmla="*/ 2434441 h 2808514"/>
                  <a:gd name="connsiteX2" fmla="*/ 385948 w 599704"/>
                  <a:gd name="connsiteY2" fmla="*/ 2511631 h 2808514"/>
                  <a:gd name="connsiteX3" fmla="*/ 344384 w 599704"/>
                  <a:gd name="connsiteY3" fmla="*/ 2559132 h 2808514"/>
                  <a:gd name="connsiteX4" fmla="*/ 338446 w 599704"/>
                  <a:gd name="connsiteY4" fmla="*/ 2630384 h 2808514"/>
                  <a:gd name="connsiteX5" fmla="*/ 350322 w 599704"/>
                  <a:gd name="connsiteY5" fmla="*/ 2689761 h 2808514"/>
                  <a:gd name="connsiteX6" fmla="*/ 344384 w 599704"/>
                  <a:gd name="connsiteY6" fmla="*/ 2737262 h 2808514"/>
                  <a:gd name="connsiteX7" fmla="*/ 273132 w 599704"/>
                  <a:gd name="connsiteY7" fmla="*/ 2808514 h 2808514"/>
                  <a:gd name="connsiteX8" fmla="*/ 599704 w 599704"/>
                  <a:gd name="connsiteY8" fmla="*/ 2683823 h 2808514"/>
                  <a:gd name="connsiteX9" fmla="*/ 17813 w 599704"/>
                  <a:gd name="connsiteY9" fmla="*/ 95002 h 2808514"/>
                  <a:gd name="connsiteX0" fmla="*/ 0 w 599704"/>
                  <a:gd name="connsiteY0" fmla="*/ 0 h 2808514"/>
                  <a:gd name="connsiteX1" fmla="*/ 397823 w 599704"/>
                  <a:gd name="connsiteY1" fmla="*/ 2434441 h 2808514"/>
                  <a:gd name="connsiteX2" fmla="*/ 385948 w 599704"/>
                  <a:gd name="connsiteY2" fmla="*/ 2511631 h 2808514"/>
                  <a:gd name="connsiteX3" fmla="*/ 344384 w 599704"/>
                  <a:gd name="connsiteY3" fmla="*/ 2559132 h 2808514"/>
                  <a:gd name="connsiteX4" fmla="*/ 338446 w 599704"/>
                  <a:gd name="connsiteY4" fmla="*/ 2630384 h 2808514"/>
                  <a:gd name="connsiteX5" fmla="*/ 350322 w 599704"/>
                  <a:gd name="connsiteY5" fmla="*/ 2689761 h 2808514"/>
                  <a:gd name="connsiteX6" fmla="*/ 344384 w 599704"/>
                  <a:gd name="connsiteY6" fmla="*/ 2737262 h 2808514"/>
                  <a:gd name="connsiteX7" fmla="*/ 273132 w 599704"/>
                  <a:gd name="connsiteY7" fmla="*/ 2808514 h 2808514"/>
                  <a:gd name="connsiteX8" fmla="*/ 599704 w 599704"/>
                  <a:gd name="connsiteY8" fmla="*/ 2683823 h 2808514"/>
                  <a:gd name="connsiteX9" fmla="*/ 17813 w 599704"/>
                  <a:gd name="connsiteY9" fmla="*/ 95002 h 2808514"/>
                  <a:gd name="connsiteX10" fmla="*/ 0 w 599704"/>
                  <a:gd name="connsiteY10" fmla="*/ 0 h 2808514"/>
                  <a:gd name="connsiteX0" fmla="*/ 0 w 599704"/>
                  <a:gd name="connsiteY0" fmla="*/ 0 h 2808514"/>
                  <a:gd name="connsiteX1" fmla="*/ 397823 w 599704"/>
                  <a:gd name="connsiteY1" fmla="*/ 2434441 h 2808514"/>
                  <a:gd name="connsiteX2" fmla="*/ 385948 w 599704"/>
                  <a:gd name="connsiteY2" fmla="*/ 2511631 h 2808514"/>
                  <a:gd name="connsiteX3" fmla="*/ 344384 w 599704"/>
                  <a:gd name="connsiteY3" fmla="*/ 2559132 h 2808514"/>
                  <a:gd name="connsiteX4" fmla="*/ 338446 w 599704"/>
                  <a:gd name="connsiteY4" fmla="*/ 2630384 h 2808514"/>
                  <a:gd name="connsiteX5" fmla="*/ 350322 w 599704"/>
                  <a:gd name="connsiteY5" fmla="*/ 2689761 h 2808514"/>
                  <a:gd name="connsiteX6" fmla="*/ 344384 w 599704"/>
                  <a:gd name="connsiteY6" fmla="*/ 2737262 h 2808514"/>
                  <a:gd name="connsiteX7" fmla="*/ 273132 w 599704"/>
                  <a:gd name="connsiteY7" fmla="*/ 2808514 h 2808514"/>
                  <a:gd name="connsiteX8" fmla="*/ 599704 w 599704"/>
                  <a:gd name="connsiteY8" fmla="*/ 2683823 h 2808514"/>
                  <a:gd name="connsiteX9" fmla="*/ 25071 w 599704"/>
                  <a:gd name="connsiteY9" fmla="*/ 102259 h 2808514"/>
                  <a:gd name="connsiteX10" fmla="*/ 0 w 599704"/>
                  <a:gd name="connsiteY10" fmla="*/ 0 h 2808514"/>
                  <a:gd name="connsiteX0" fmla="*/ 0 w 599704"/>
                  <a:gd name="connsiteY0" fmla="*/ 0 h 2808514"/>
                  <a:gd name="connsiteX1" fmla="*/ 397823 w 599704"/>
                  <a:gd name="connsiteY1" fmla="*/ 2434441 h 2808514"/>
                  <a:gd name="connsiteX2" fmla="*/ 385948 w 599704"/>
                  <a:gd name="connsiteY2" fmla="*/ 2511631 h 2808514"/>
                  <a:gd name="connsiteX3" fmla="*/ 344384 w 599704"/>
                  <a:gd name="connsiteY3" fmla="*/ 2559132 h 2808514"/>
                  <a:gd name="connsiteX4" fmla="*/ 338446 w 599704"/>
                  <a:gd name="connsiteY4" fmla="*/ 2630384 h 2808514"/>
                  <a:gd name="connsiteX5" fmla="*/ 350322 w 599704"/>
                  <a:gd name="connsiteY5" fmla="*/ 2689761 h 2808514"/>
                  <a:gd name="connsiteX6" fmla="*/ 344384 w 599704"/>
                  <a:gd name="connsiteY6" fmla="*/ 2737262 h 2808514"/>
                  <a:gd name="connsiteX7" fmla="*/ 273132 w 599704"/>
                  <a:gd name="connsiteY7" fmla="*/ 2808514 h 2808514"/>
                  <a:gd name="connsiteX8" fmla="*/ 599704 w 599704"/>
                  <a:gd name="connsiteY8" fmla="*/ 2683823 h 2808514"/>
                  <a:gd name="connsiteX9" fmla="*/ 25071 w 599704"/>
                  <a:gd name="connsiteY9" fmla="*/ 102259 h 2808514"/>
                  <a:gd name="connsiteX10" fmla="*/ 0 w 599704"/>
                  <a:gd name="connsiteY10" fmla="*/ 0 h 2808514"/>
                  <a:gd name="connsiteX0" fmla="*/ 0 w 611799"/>
                  <a:gd name="connsiteY0" fmla="*/ 0 h 2808514"/>
                  <a:gd name="connsiteX1" fmla="*/ 397823 w 611799"/>
                  <a:gd name="connsiteY1" fmla="*/ 2434441 h 2808514"/>
                  <a:gd name="connsiteX2" fmla="*/ 385948 w 611799"/>
                  <a:gd name="connsiteY2" fmla="*/ 2511631 h 2808514"/>
                  <a:gd name="connsiteX3" fmla="*/ 344384 w 611799"/>
                  <a:gd name="connsiteY3" fmla="*/ 2559132 h 2808514"/>
                  <a:gd name="connsiteX4" fmla="*/ 338446 w 611799"/>
                  <a:gd name="connsiteY4" fmla="*/ 2630384 h 2808514"/>
                  <a:gd name="connsiteX5" fmla="*/ 350322 w 611799"/>
                  <a:gd name="connsiteY5" fmla="*/ 2689761 h 2808514"/>
                  <a:gd name="connsiteX6" fmla="*/ 344384 w 611799"/>
                  <a:gd name="connsiteY6" fmla="*/ 2737262 h 2808514"/>
                  <a:gd name="connsiteX7" fmla="*/ 273132 w 611799"/>
                  <a:gd name="connsiteY7" fmla="*/ 2808514 h 2808514"/>
                  <a:gd name="connsiteX8" fmla="*/ 611799 w 611799"/>
                  <a:gd name="connsiteY8" fmla="*/ 2691080 h 2808514"/>
                  <a:gd name="connsiteX9" fmla="*/ 25071 w 611799"/>
                  <a:gd name="connsiteY9" fmla="*/ 102259 h 2808514"/>
                  <a:gd name="connsiteX10" fmla="*/ 0 w 611799"/>
                  <a:gd name="connsiteY10" fmla="*/ 0 h 28085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611799" h="2808514">
                    <a:moveTo>
                      <a:pt x="0" y="0"/>
                    </a:moveTo>
                    <a:lnTo>
                      <a:pt x="397823" y="2434441"/>
                    </a:lnTo>
                    <a:lnTo>
                      <a:pt x="385948" y="2511631"/>
                    </a:lnTo>
                    <a:lnTo>
                      <a:pt x="344384" y="2559132"/>
                    </a:lnTo>
                    <a:lnTo>
                      <a:pt x="338446" y="2630384"/>
                    </a:lnTo>
                    <a:lnTo>
                      <a:pt x="350322" y="2689761"/>
                    </a:lnTo>
                    <a:lnTo>
                      <a:pt x="344384" y="2737262"/>
                    </a:lnTo>
                    <a:lnTo>
                      <a:pt x="273132" y="2808514"/>
                    </a:lnTo>
                    <a:lnTo>
                      <a:pt x="611799" y="2691080"/>
                    </a:lnTo>
                    <a:cubicBezTo>
                      <a:pt x="420255" y="1830559"/>
                      <a:pt x="497225" y="2177142"/>
                      <a:pt x="25071" y="10225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6">
                  <a:lumMod val="20000"/>
                  <a:lumOff val="80000"/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Freeform 76"/>
              <p:cNvSpPr/>
              <p:nvPr/>
            </p:nvSpPr>
            <p:spPr>
              <a:xfrm>
                <a:off x="4069724" y="1242811"/>
                <a:ext cx="386366" cy="4385257"/>
              </a:xfrm>
              <a:custGeom>
                <a:avLst/>
                <a:gdLst>
                  <a:gd name="connsiteX0" fmla="*/ 0 w 386366"/>
                  <a:gd name="connsiteY0" fmla="*/ 1294327 h 4385257"/>
                  <a:gd name="connsiteX1" fmla="*/ 25758 w 386366"/>
                  <a:gd name="connsiteY1" fmla="*/ 1081826 h 4385257"/>
                  <a:gd name="connsiteX2" fmla="*/ 38637 w 386366"/>
                  <a:gd name="connsiteY2" fmla="*/ 0 h 4385257"/>
                  <a:gd name="connsiteX3" fmla="*/ 122349 w 386366"/>
                  <a:gd name="connsiteY3" fmla="*/ 1178417 h 4385257"/>
                  <a:gd name="connsiteX4" fmla="*/ 135228 w 386366"/>
                  <a:gd name="connsiteY4" fmla="*/ 1223493 h 4385257"/>
                  <a:gd name="connsiteX5" fmla="*/ 386366 w 386366"/>
                  <a:gd name="connsiteY5" fmla="*/ 4108361 h 4385257"/>
                  <a:gd name="connsiteX6" fmla="*/ 354169 w 386366"/>
                  <a:gd name="connsiteY6" fmla="*/ 4159876 h 4385257"/>
                  <a:gd name="connsiteX7" fmla="*/ 360608 w 386366"/>
                  <a:gd name="connsiteY7" fmla="*/ 4243589 h 4385257"/>
                  <a:gd name="connsiteX8" fmla="*/ 367048 w 386366"/>
                  <a:gd name="connsiteY8" fmla="*/ 4269347 h 4385257"/>
                  <a:gd name="connsiteX9" fmla="*/ 321972 w 386366"/>
                  <a:gd name="connsiteY9" fmla="*/ 4307983 h 4385257"/>
                  <a:gd name="connsiteX10" fmla="*/ 296214 w 386366"/>
                  <a:gd name="connsiteY10" fmla="*/ 4327302 h 4385257"/>
                  <a:gd name="connsiteX11" fmla="*/ 276896 w 386366"/>
                  <a:gd name="connsiteY11" fmla="*/ 4365938 h 4385257"/>
                  <a:gd name="connsiteX12" fmla="*/ 231820 w 386366"/>
                  <a:gd name="connsiteY12" fmla="*/ 4385257 h 4385257"/>
                  <a:gd name="connsiteX13" fmla="*/ 231820 w 386366"/>
                  <a:gd name="connsiteY13" fmla="*/ 4385257 h 4385257"/>
                  <a:gd name="connsiteX14" fmla="*/ 0 w 386366"/>
                  <a:gd name="connsiteY14" fmla="*/ 1294327 h 43852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86366" h="4385257">
                    <a:moveTo>
                      <a:pt x="0" y="1294327"/>
                    </a:moveTo>
                    <a:lnTo>
                      <a:pt x="25758" y="1081826"/>
                    </a:lnTo>
                    <a:lnTo>
                      <a:pt x="38637" y="0"/>
                    </a:lnTo>
                    <a:lnTo>
                      <a:pt x="122349" y="1178417"/>
                    </a:lnTo>
                    <a:lnTo>
                      <a:pt x="135228" y="1223493"/>
                    </a:lnTo>
                    <a:lnTo>
                      <a:pt x="386366" y="4108361"/>
                    </a:lnTo>
                    <a:lnTo>
                      <a:pt x="354169" y="4159876"/>
                    </a:lnTo>
                    <a:lnTo>
                      <a:pt x="360608" y="4243589"/>
                    </a:lnTo>
                    <a:lnTo>
                      <a:pt x="367048" y="4269347"/>
                    </a:lnTo>
                    <a:lnTo>
                      <a:pt x="321972" y="4307983"/>
                    </a:lnTo>
                    <a:lnTo>
                      <a:pt x="296214" y="4327302"/>
                    </a:lnTo>
                    <a:lnTo>
                      <a:pt x="276896" y="4365938"/>
                    </a:lnTo>
                    <a:lnTo>
                      <a:pt x="231820" y="4385257"/>
                    </a:lnTo>
                    <a:lnTo>
                      <a:pt x="231820" y="4385257"/>
                    </a:lnTo>
                    <a:lnTo>
                      <a:pt x="0" y="1294327"/>
                    </a:lnTo>
                    <a:close/>
                  </a:path>
                </a:pathLst>
              </a:custGeom>
              <a:solidFill>
                <a:schemeClr val="accent6">
                  <a:lumMod val="20000"/>
                  <a:lumOff val="80000"/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79" name="Straight Connector 78"/>
            <p:cNvCxnSpPr>
              <a:endCxn id="74" idx="9"/>
            </p:cNvCxnSpPr>
            <p:nvPr/>
          </p:nvCxnSpPr>
          <p:spPr>
            <a:xfrm rot="5400000" flipH="1" flipV="1">
              <a:off x="1099777" y="3709729"/>
              <a:ext cx="2253692" cy="1588"/>
            </a:xfrm>
            <a:prstGeom prst="line">
              <a:avLst/>
            </a:prstGeom>
            <a:ln w="19050">
              <a:solidFill>
                <a:srgbClr val="C0080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98438"/>
            <a:ext cx="8763000" cy="6397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Moving Window – Results (2)</a:t>
            </a:r>
            <a:br>
              <a:rPr lang="en-US" dirty="0" smtClean="0"/>
            </a:br>
            <a:r>
              <a:rPr lang="en-US" dirty="0" smtClean="0"/>
              <a:t>Metrics</a:t>
            </a:r>
            <a:endParaRPr lang="en-US" dirty="0"/>
          </a:p>
        </p:txBody>
      </p:sp>
      <p:pic>
        <p:nvPicPr>
          <p:cNvPr id="39" name="Picture 3" descr="G:\PhD\Conferences-networking\10-GIS_Day_GIC_Nov2013\Figures\percentHabita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73934" y="990600"/>
            <a:ext cx="6324603" cy="2590800"/>
          </a:xfrm>
          <a:prstGeom prst="rect">
            <a:avLst/>
          </a:prstGeom>
          <a:noFill/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7" name="Group 86"/>
          <p:cNvGrpSpPr/>
          <p:nvPr/>
        </p:nvGrpSpPr>
        <p:grpSpPr>
          <a:xfrm>
            <a:off x="2171700" y="3505200"/>
            <a:ext cx="6972300" cy="3545194"/>
            <a:chOff x="2171700" y="3426959"/>
            <a:chExt cx="6972300" cy="3545194"/>
          </a:xfrm>
        </p:grpSpPr>
        <p:pic>
          <p:nvPicPr>
            <p:cNvPr id="40" name="Picture 39" descr="G:\PhD\Conferences-networking\10-GIS_Day_GIC_Nov2013\Figures\Kiamika_Multispec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11066" y="3443644"/>
              <a:ext cx="4806789" cy="3528509"/>
            </a:xfrm>
            <a:prstGeom prst="rect">
              <a:avLst/>
            </a:prstGeom>
            <a:noFill/>
            <a:extLst>
              <a:ext uri="{909E8E84-426E-40DD-AFC4-6F175D3DCCD1}">
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86" name="Group 85"/>
            <p:cNvGrpSpPr/>
            <p:nvPr/>
          </p:nvGrpSpPr>
          <p:grpSpPr>
            <a:xfrm>
              <a:off x="2171700" y="3426959"/>
              <a:ext cx="6972300" cy="2874167"/>
              <a:chOff x="2171700" y="3426959"/>
              <a:chExt cx="6972300" cy="2874167"/>
            </a:xfrm>
          </p:grpSpPr>
          <p:cxnSp>
            <p:nvCxnSpPr>
              <p:cNvPr id="46" name="Straight Connector 45"/>
              <p:cNvCxnSpPr/>
              <p:nvPr/>
            </p:nvCxnSpPr>
            <p:spPr>
              <a:xfrm rot="16200000" flipH="1">
                <a:off x="6549507" y="5992632"/>
                <a:ext cx="357525" cy="259463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7" name="Group 23"/>
              <p:cNvGrpSpPr/>
              <p:nvPr/>
            </p:nvGrpSpPr>
            <p:grpSpPr>
              <a:xfrm>
                <a:off x="2171700" y="3426959"/>
                <a:ext cx="6972300" cy="2364241"/>
                <a:chOff x="-1243727" y="1848805"/>
                <a:chExt cx="9551097" cy="3471027"/>
              </a:xfrm>
            </p:grpSpPr>
            <p:cxnSp>
              <p:nvCxnSpPr>
                <p:cNvPr id="48" name="Straight Connector 47"/>
                <p:cNvCxnSpPr/>
                <p:nvPr/>
              </p:nvCxnSpPr>
              <p:spPr>
                <a:xfrm flipV="1">
                  <a:off x="2253122" y="5029200"/>
                  <a:ext cx="626301" cy="290632"/>
                </a:xfrm>
                <a:prstGeom prst="line">
                  <a:avLst/>
                </a:prstGeom>
                <a:ln w="38100">
                  <a:solidFill>
                    <a:schemeClr val="bg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49" name="Group 22"/>
                <p:cNvGrpSpPr/>
                <p:nvPr/>
              </p:nvGrpSpPr>
              <p:grpSpPr>
                <a:xfrm>
                  <a:off x="-1243727" y="1848805"/>
                  <a:ext cx="9551097" cy="2530404"/>
                  <a:chOff x="-1243727" y="1848805"/>
                  <a:chExt cx="9551097" cy="2530404"/>
                </a:xfrm>
              </p:grpSpPr>
              <p:grpSp>
                <p:nvGrpSpPr>
                  <p:cNvPr id="50" name="Group 13"/>
                  <p:cNvGrpSpPr/>
                  <p:nvPr/>
                </p:nvGrpSpPr>
                <p:grpSpPr>
                  <a:xfrm>
                    <a:off x="2518387" y="1848805"/>
                    <a:ext cx="5788983" cy="2530404"/>
                    <a:chOff x="2518387" y="1848805"/>
                    <a:chExt cx="5788983" cy="2530404"/>
                  </a:xfrm>
                </p:grpSpPr>
                <p:sp>
                  <p:nvSpPr>
                    <p:cNvPr id="52" name="TextBox 8"/>
                    <p:cNvSpPr txBox="1"/>
                    <p:nvPr/>
                  </p:nvSpPr>
                  <p:spPr>
                    <a:xfrm>
                      <a:off x="6115315" y="1848805"/>
                      <a:ext cx="2192055" cy="1491131"/>
                    </a:xfrm>
                    <a:prstGeom prst="rect">
                      <a:avLst/>
                    </a:prstGeom>
                    <a:solidFill>
                      <a:schemeClr val="bg1">
                        <a:alpha val="70000"/>
                      </a:schemeClr>
                    </a:solidFill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2000" dirty="0" smtClean="0">
                          <a:latin typeface="Adobe Caslon Pro"/>
                        </a:rPr>
                        <a:t>Section 3: Deep and slow (Pools) </a:t>
                      </a:r>
                      <a:endParaRPr lang="en-US" sz="2000" dirty="0">
                        <a:latin typeface="Adobe Caslon Pro"/>
                      </a:endParaRPr>
                    </a:p>
                  </p:txBody>
                </p:sp>
                <p:sp>
                  <p:nvSpPr>
                    <p:cNvPr id="53" name="TextBox 10"/>
                    <p:cNvSpPr txBox="1"/>
                    <p:nvPr/>
                  </p:nvSpPr>
                  <p:spPr>
                    <a:xfrm>
                      <a:off x="2518387" y="3339936"/>
                      <a:ext cx="2302048" cy="1039273"/>
                    </a:xfrm>
                    <a:prstGeom prst="rect">
                      <a:avLst/>
                    </a:prstGeom>
                    <a:solidFill>
                      <a:schemeClr val="bg1">
                        <a:alpha val="70000"/>
                      </a:schemeClr>
                    </a:solidFill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2000" dirty="0" smtClean="0">
                          <a:latin typeface="Adobe Caslon Pro"/>
                        </a:rPr>
                        <a:t>Section 2:</a:t>
                      </a:r>
                    </a:p>
                    <a:p>
                      <a:r>
                        <a:rPr lang="en-US" sz="2000" dirty="0" smtClean="0">
                          <a:latin typeface="Adobe Garamond Pro"/>
                        </a:rPr>
                        <a:t>Riffles</a:t>
                      </a:r>
                      <a:endParaRPr lang="en-US" sz="2000" dirty="0">
                        <a:latin typeface="Adobe Garamond Pro"/>
                      </a:endParaRPr>
                    </a:p>
                  </p:txBody>
                </p:sp>
              </p:grpSp>
              <p:sp>
                <p:nvSpPr>
                  <p:cNvPr id="51" name="TextBox 50"/>
                  <p:cNvSpPr txBox="1"/>
                  <p:nvPr/>
                </p:nvSpPr>
                <p:spPr>
                  <a:xfrm>
                    <a:off x="-1243727" y="3007650"/>
                    <a:ext cx="2609589" cy="1039273"/>
                  </a:xfrm>
                  <a:prstGeom prst="rect">
                    <a:avLst/>
                  </a:prstGeom>
                  <a:solidFill>
                    <a:schemeClr val="bg1">
                      <a:alpha val="70000"/>
                    </a:schemeClr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000" dirty="0" smtClean="0">
                        <a:latin typeface="Adobe Caslon Pro"/>
                      </a:rPr>
                      <a:t>Section 1:</a:t>
                    </a:r>
                  </a:p>
                  <a:p>
                    <a:r>
                      <a:rPr lang="en-US" sz="2000" dirty="0" smtClean="0">
                        <a:latin typeface="Adobe Garamond Pro"/>
                      </a:rPr>
                      <a:t>small Pools</a:t>
                    </a:r>
                    <a:endParaRPr lang="en-US" sz="2000" dirty="0">
                      <a:latin typeface="Adobe Garamond Pro"/>
                    </a:endParaRPr>
                  </a:p>
                </p:txBody>
              </p:sp>
            </p:grpSp>
          </p:grpSp>
        </p:grpSp>
      </p:grpSp>
      <p:grpSp>
        <p:nvGrpSpPr>
          <p:cNvPr id="107" name="Group 106"/>
          <p:cNvGrpSpPr/>
          <p:nvPr/>
        </p:nvGrpSpPr>
        <p:grpSpPr>
          <a:xfrm>
            <a:off x="1142999" y="1828800"/>
            <a:ext cx="1981202" cy="2465731"/>
            <a:chOff x="1142999" y="1828800"/>
            <a:chExt cx="1981202" cy="2465731"/>
          </a:xfrm>
        </p:grpSpPr>
        <p:sp>
          <p:nvSpPr>
            <p:cNvPr id="93" name="Rectangle 92"/>
            <p:cNvSpPr/>
            <p:nvPr/>
          </p:nvSpPr>
          <p:spPr>
            <a:xfrm>
              <a:off x="1142999" y="1828800"/>
              <a:ext cx="1295401" cy="1447800"/>
            </a:xfrm>
            <a:prstGeom prst="rect">
              <a:avLst/>
            </a:prstGeom>
            <a:solidFill>
              <a:schemeClr val="tx1">
                <a:alpha val="18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8" name="Straight Connector 97"/>
            <p:cNvCxnSpPr>
              <a:stCxn id="51" idx="0"/>
              <a:endCxn id="93" idx="2"/>
            </p:cNvCxnSpPr>
            <p:nvPr/>
          </p:nvCxnSpPr>
          <p:spPr>
            <a:xfrm rot="16200000" flipV="1">
              <a:off x="1948485" y="3118816"/>
              <a:ext cx="1017931" cy="13335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8" name="Group 107"/>
          <p:cNvGrpSpPr/>
          <p:nvPr/>
        </p:nvGrpSpPr>
        <p:grpSpPr>
          <a:xfrm>
            <a:off x="2438401" y="1600200"/>
            <a:ext cx="2971800" cy="2920664"/>
            <a:chOff x="2438401" y="1600200"/>
            <a:chExt cx="2971800" cy="2920664"/>
          </a:xfrm>
        </p:grpSpPr>
        <p:cxnSp>
          <p:nvCxnSpPr>
            <p:cNvPr id="100" name="Straight Connector 99"/>
            <p:cNvCxnSpPr/>
            <p:nvPr/>
          </p:nvCxnSpPr>
          <p:spPr>
            <a:xfrm rot="10800000">
              <a:off x="3124204" y="3276601"/>
              <a:ext cx="2285997" cy="124426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Rectangle 102"/>
            <p:cNvSpPr/>
            <p:nvPr/>
          </p:nvSpPr>
          <p:spPr>
            <a:xfrm>
              <a:off x="2438401" y="1600200"/>
              <a:ext cx="990600" cy="1676400"/>
            </a:xfrm>
            <a:prstGeom prst="rect">
              <a:avLst/>
            </a:prstGeom>
            <a:solidFill>
              <a:schemeClr val="tx1">
                <a:alpha val="18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9" name="Group 108"/>
          <p:cNvGrpSpPr/>
          <p:nvPr/>
        </p:nvGrpSpPr>
        <p:grpSpPr>
          <a:xfrm>
            <a:off x="4267200" y="1600200"/>
            <a:ext cx="3962398" cy="1905001"/>
            <a:chOff x="4267200" y="1600200"/>
            <a:chExt cx="3962398" cy="1905001"/>
          </a:xfrm>
        </p:grpSpPr>
        <p:sp>
          <p:nvSpPr>
            <p:cNvPr id="104" name="Rectangle 103"/>
            <p:cNvSpPr/>
            <p:nvPr/>
          </p:nvSpPr>
          <p:spPr>
            <a:xfrm>
              <a:off x="4267200" y="1600200"/>
              <a:ext cx="1520858" cy="1676400"/>
            </a:xfrm>
            <a:prstGeom prst="rect">
              <a:avLst/>
            </a:prstGeom>
            <a:solidFill>
              <a:schemeClr val="tx1">
                <a:alpha val="18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5" name="Straight Connector 104"/>
            <p:cNvCxnSpPr/>
            <p:nvPr/>
          </p:nvCxnSpPr>
          <p:spPr>
            <a:xfrm rot="10800000">
              <a:off x="5788058" y="2260937"/>
              <a:ext cx="2441540" cy="124426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0" name="Group 119"/>
          <p:cNvGrpSpPr/>
          <p:nvPr/>
        </p:nvGrpSpPr>
        <p:grpSpPr>
          <a:xfrm>
            <a:off x="3886200" y="914400"/>
            <a:ext cx="5181599" cy="5865359"/>
            <a:chOff x="3886200" y="914400"/>
            <a:chExt cx="5181599" cy="5865359"/>
          </a:xfrm>
        </p:grpSpPr>
        <p:cxnSp>
          <p:nvCxnSpPr>
            <p:cNvPr id="113" name="Elbow Connector 112"/>
            <p:cNvCxnSpPr/>
            <p:nvPr/>
          </p:nvCxnSpPr>
          <p:spPr>
            <a:xfrm rot="10800000" flipV="1">
              <a:off x="3886200" y="1295398"/>
              <a:ext cx="3200400" cy="533401"/>
            </a:xfrm>
            <a:prstGeom prst="bentConnector3">
              <a:avLst>
                <a:gd name="adj1" fmla="val 50000"/>
              </a:avLst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TextBox 8"/>
            <p:cNvSpPr txBox="1"/>
            <p:nvPr/>
          </p:nvSpPr>
          <p:spPr>
            <a:xfrm>
              <a:off x="7010400" y="914400"/>
              <a:ext cx="2057399" cy="163121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latin typeface="Adobe Caslon Pro"/>
                </a:rPr>
                <a:t>But 4</a:t>
              </a:r>
              <a:r>
                <a:rPr lang="en-US" sz="2000" baseline="30000" dirty="0" smtClean="0">
                  <a:latin typeface="Adobe Caslon Pro"/>
                </a:rPr>
                <a:t>th</a:t>
              </a:r>
              <a:r>
                <a:rPr lang="en-US" sz="2000" dirty="0" smtClean="0">
                  <a:latin typeface="Adobe Caslon Pro"/>
                </a:rPr>
                <a:t> section: Complex transition zone not necessarily obvious to the eye</a:t>
              </a:r>
              <a:endParaRPr lang="en-US" sz="2000" dirty="0">
                <a:latin typeface="Adobe Caslon Pro"/>
              </a:endParaRPr>
            </a:p>
          </p:txBody>
        </p:sp>
        <p:sp>
          <p:nvSpPr>
            <p:cNvPr id="119" name="Oval 118"/>
            <p:cNvSpPr/>
            <p:nvPr/>
          </p:nvSpPr>
          <p:spPr>
            <a:xfrm>
              <a:off x="5943600" y="6172200"/>
              <a:ext cx="914401" cy="607559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676400" y="76200"/>
            <a:ext cx="5486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  <a:latin typeface="Adobe Caslon Pro"/>
              </a:rPr>
              <a:t>Local Moving Window</a:t>
            </a:r>
            <a:endParaRPr lang="en-US" sz="4000" dirty="0">
              <a:solidFill>
                <a:schemeClr val="bg1"/>
              </a:solidFill>
              <a:latin typeface="Adobe Caslon Pro"/>
            </a:endParaRPr>
          </a:p>
        </p:txBody>
      </p:sp>
      <p:sp>
        <p:nvSpPr>
          <p:cNvPr id="12" name="Right Arrow 11"/>
          <p:cNvSpPr/>
          <p:nvPr/>
        </p:nvSpPr>
        <p:spPr>
          <a:xfrm>
            <a:off x="304800" y="990600"/>
            <a:ext cx="1905000" cy="533400"/>
          </a:xfrm>
          <a:prstGeom prst="rightArrow">
            <a:avLst/>
          </a:prstGeom>
          <a:ln>
            <a:solidFill>
              <a:srgbClr val="3366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 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438400" y="914400"/>
            <a:ext cx="502920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>
                <a:solidFill>
                  <a:schemeClr val="bg1"/>
                </a:solidFill>
                <a:latin typeface="Adobe Caslon Pro"/>
              </a:rPr>
              <a:t>Same principle but usability is more in </a:t>
            </a:r>
            <a:r>
              <a:rPr lang="en-US" sz="2600" dirty="0" smtClean="0">
                <a:solidFill>
                  <a:srgbClr val="3366FF"/>
                </a:solidFill>
                <a:latin typeface="Adobe Caslon Pro"/>
              </a:rPr>
              <a:t>field work validation: </a:t>
            </a:r>
            <a:endParaRPr lang="en-US" sz="2600" dirty="0">
              <a:solidFill>
                <a:srgbClr val="3366FF"/>
              </a:solidFill>
              <a:latin typeface="Adobe Caslon Pro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676400" y="1949708"/>
            <a:ext cx="6019800" cy="4862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/>
              <a:buChar char="•"/>
            </a:pPr>
            <a:r>
              <a:rPr lang="en-US" sz="2600" dirty="0" smtClean="0">
                <a:solidFill>
                  <a:schemeClr val="bg1"/>
                </a:solidFill>
                <a:latin typeface="Adobe Caslon Pro"/>
              </a:rPr>
              <a:t> Field data delimited by couples of points (or objects)</a:t>
            </a:r>
          </a:p>
          <a:p>
            <a:endParaRPr lang="en-US" sz="2600" dirty="0" smtClean="0">
              <a:solidFill>
                <a:schemeClr val="bg1"/>
              </a:solidFill>
              <a:latin typeface="Adobe Caslon Pro"/>
            </a:endParaRPr>
          </a:p>
          <a:p>
            <a:pPr>
              <a:buFont typeface="Arial"/>
              <a:buChar char="•"/>
            </a:pPr>
            <a:r>
              <a:rPr lang="en-US" sz="2600" dirty="0" smtClean="0">
                <a:solidFill>
                  <a:schemeClr val="bg1"/>
                </a:solidFill>
                <a:latin typeface="Adobe Caslon Pro"/>
              </a:rPr>
              <a:t> Creates polygons and exports underlying raster data to .txt file similarly to Moving Window</a:t>
            </a:r>
          </a:p>
          <a:p>
            <a:pPr>
              <a:buFont typeface="Arial"/>
              <a:buChar char="•"/>
            </a:pPr>
            <a:endParaRPr lang="en-US" sz="2600" dirty="0" smtClean="0">
              <a:solidFill>
                <a:schemeClr val="bg1"/>
              </a:solidFill>
              <a:latin typeface="Adobe Caslon Pro"/>
            </a:endParaRPr>
          </a:p>
          <a:p>
            <a:pPr>
              <a:buFont typeface="Arial"/>
              <a:buChar char="•"/>
            </a:pPr>
            <a:r>
              <a:rPr lang="en-US" sz="2600" dirty="0" smtClean="0">
                <a:solidFill>
                  <a:schemeClr val="bg1"/>
                </a:solidFill>
                <a:latin typeface="Adobe Caslon Pro"/>
              </a:rPr>
              <a:t>Reach covered by polygon can be </a:t>
            </a:r>
            <a:r>
              <a:rPr lang="en-US" sz="2600" dirty="0" smtClean="0">
                <a:solidFill>
                  <a:schemeClr val="bg1"/>
                </a:solidFill>
                <a:latin typeface="Adobe Caslon Pro"/>
              </a:rPr>
              <a:t>increased =&gt; fish movement</a:t>
            </a:r>
          </a:p>
          <a:p>
            <a:pPr>
              <a:buFont typeface="Arial"/>
              <a:buChar char="•"/>
            </a:pPr>
            <a:endParaRPr lang="en-US" sz="2600" dirty="0" smtClean="0">
              <a:solidFill>
                <a:schemeClr val="bg1"/>
              </a:solidFill>
              <a:latin typeface="Adobe Caslon Pro"/>
            </a:endParaRPr>
          </a:p>
          <a:p>
            <a:r>
              <a:rPr lang="en-US" sz="2600" dirty="0" smtClean="0">
                <a:solidFill>
                  <a:schemeClr val="bg1"/>
                </a:solidFill>
                <a:latin typeface="Adobe Caslon Pro"/>
              </a:rPr>
              <a:t>				 </a:t>
            </a:r>
          </a:p>
          <a:p>
            <a:pPr>
              <a:buFont typeface="Arial"/>
              <a:buChar char="•"/>
            </a:pPr>
            <a:endParaRPr lang="en-US" sz="2400" dirty="0" smtClean="0">
              <a:solidFill>
                <a:schemeClr val="bg1"/>
              </a:solidFill>
              <a:latin typeface="Adobe Caslon Pro"/>
            </a:endParaRPr>
          </a:p>
          <a:p>
            <a:endParaRPr lang="en-US" sz="2400" dirty="0">
              <a:solidFill>
                <a:srgbClr val="3366FF"/>
              </a:solidFill>
              <a:latin typeface="Adobe Caslon Pro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505200" y="5412938"/>
            <a:ext cx="50292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>
                <a:solidFill>
                  <a:schemeClr val="bg1"/>
                </a:solidFill>
                <a:latin typeface="Adobe Caslon Pro"/>
              </a:rPr>
              <a:t>=&gt; In our case: used to </a:t>
            </a:r>
            <a:r>
              <a:rPr lang="en-US" sz="2600" dirty="0" smtClean="0">
                <a:solidFill>
                  <a:srgbClr val="3366FF"/>
                </a:solidFill>
                <a:latin typeface="Adobe Caslon Pro"/>
              </a:rPr>
              <a:t>validate biology and morphology database from field</a:t>
            </a:r>
            <a:endParaRPr lang="en-US" sz="2600" dirty="0">
              <a:solidFill>
                <a:srgbClr val="3366FF"/>
              </a:solidFill>
              <a:latin typeface="Adobe Caslon Pro"/>
            </a:endParaRPr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385497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676400" y="76200"/>
            <a:ext cx="5486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  <a:latin typeface="Adobe Caslon Pro"/>
              </a:rPr>
              <a:t>Local Moving Window</a:t>
            </a:r>
            <a:endParaRPr lang="en-US" sz="4000" dirty="0">
              <a:solidFill>
                <a:schemeClr val="bg1"/>
              </a:solidFill>
              <a:latin typeface="Adobe Caslon Pro"/>
            </a:endParaRPr>
          </a:p>
        </p:txBody>
      </p:sp>
      <p:pic>
        <p:nvPicPr>
          <p:cNvPr id="14" name="Picture 13" descr="localMovingWindow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943982"/>
            <a:ext cx="8077200" cy="5228218"/>
          </a:xfrm>
          <a:prstGeom prst="rect">
            <a:avLst/>
          </a:prstGeom>
        </p:spPr>
      </p:pic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385497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62000" y="76201"/>
            <a:ext cx="762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Adobe Caslon Pro"/>
              </a:rPr>
              <a:t>Local Moving Window –</a:t>
            </a:r>
            <a:r>
              <a:rPr lang="en-US" sz="3600" dirty="0" err="1" smtClean="0">
                <a:solidFill>
                  <a:schemeClr val="bg1"/>
                </a:solidFill>
                <a:latin typeface="Adobe Caslon Pro"/>
              </a:rPr>
              <a:t>Shp</a:t>
            </a:r>
            <a:r>
              <a:rPr lang="en-US" sz="3600" dirty="0" smtClean="0">
                <a:solidFill>
                  <a:schemeClr val="bg1"/>
                </a:solidFill>
                <a:latin typeface="Adobe Caslon Pro"/>
              </a:rPr>
              <a:t> Output</a:t>
            </a:r>
            <a:endParaRPr lang="en-US" sz="3600" dirty="0">
              <a:solidFill>
                <a:schemeClr val="bg1"/>
              </a:solidFill>
              <a:latin typeface="Adobe Caslon Pro"/>
            </a:endParaRPr>
          </a:p>
        </p:txBody>
      </p:sp>
      <p:pic>
        <p:nvPicPr>
          <p:cNvPr id="8" name="LMW_vid2.mov">
            <a:hlinkClick r:id="" action="ppaction://media"/>
          </p:cNvPr>
          <p:cNvPicPr/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066800" y="1524000"/>
            <a:ext cx="7010400" cy="4953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r>
              <a:rPr lang="en-US" dirty="0" smtClean="0"/>
              <a:t>Distance Along Line (DAL)</a:t>
            </a:r>
            <a:endParaRPr lang="en-US" dirty="0"/>
          </a:p>
        </p:txBody>
      </p:sp>
      <p:pic>
        <p:nvPicPr>
          <p:cNvPr id="4" name="Content Placeholder 3" descr="distanceAlongLine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2888" y="2103438"/>
            <a:ext cx="7476712" cy="4525962"/>
          </a:xfr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1295400"/>
            <a:ext cx="8229600" cy="12493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3200" b="0" i="0" u="sng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dobe Caslon Pro"/>
                <a:ea typeface="+mn-ea"/>
                <a:cs typeface="+mn-cs"/>
              </a:rPr>
              <a:t> =&gt; Cumulative distance system along centerline.</a:t>
            </a:r>
            <a:endParaRPr kumimoji="0" lang="en-US" sz="3200" b="0" i="0" u="sng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dobe Caslon Pro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 </a:t>
            </a:r>
            <a:r>
              <a:rPr lang="en-US" dirty="0" smtClean="0"/>
              <a:t>s</a:t>
            </a:r>
            <a:r>
              <a:rPr lang="en-US" dirty="0" smtClean="0"/>
              <a:t>ummary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1219200"/>
            <a:ext cx="6061883" cy="5416552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 rot="5400000" flipH="1" flipV="1">
            <a:off x="5185583" y="5448300"/>
            <a:ext cx="2819400" cy="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9" name="Group 38"/>
          <p:cNvGrpSpPr/>
          <p:nvPr/>
        </p:nvGrpSpPr>
        <p:grpSpPr>
          <a:xfrm>
            <a:off x="532607" y="2126451"/>
            <a:ext cx="6062681" cy="4502949"/>
            <a:chOff x="532607" y="2134394"/>
            <a:chExt cx="6062681" cy="4502949"/>
          </a:xfrm>
        </p:grpSpPr>
        <p:cxnSp>
          <p:nvCxnSpPr>
            <p:cNvPr id="12" name="Straight Connector 11"/>
            <p:cNvCxnSpPr/>
            <p:nvPr/>
          </p:nvCxnSpPr>
          <p:spPr>
            <a:xfrm rot="16200000" flipV="1">
              <a:off x="148430" y="4956970"/>
              <a:ext cx="3360742" cy="3"/>
            </a:xfrm>
            <a:prstGeom prst="line">
              <a:avLst/>
            </a:prstGeom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rot="10800000">
              <a:off x="533400" y="3276604"/>
              <a:ext cx="1295400" cy="1"/>
            </a:xfrm>
            <a:prstGeom prst="line">
              <a:avLst/>
            </a:prstGeom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rot="5400000" flipH="1" flipV="1">
              <a:off x="-38102" y="2705103"/>
              <a:ext cx="1143005" cy="1588"/>
            </a:xfrm>
            <a:prstGeom prst="line">
              <a:avLst/>
            </a:prstGeom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rot="10800000" flipV="1">
              <a:off x="534198" y="2134394"/>
              <a:ext cx="3961613" cy="1"/>
            </a:xfrm>
            <a:prstGeom prst="line">
              <a:avLst/>
            </a:prstGeom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rot="16200000" flipV="1">
              <a:off x="3924701" y="2705498"/>
              <a:ext cx="1142207" cy="2"/>
            </a:xfrm>
            <a:prstGeom prst="line">
              <a:avLst/>
            </a:prstGeom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rot="10800000" flipV="1">
              <a:off x="4495810" y="3276597"/>
              <a:ext cx="2099475" cy="805"/>
            </a:xfrm>
            <a:prstGeom prst="line">
              <a:avLst/>
            </a:prstGeom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rot="5400000" flipH="1" flipV="1">
              <a:off x="4915707" y="4956173"/>
              <a:ext cx="3359155" cy="5"/>
            </a:xfrm>
            <a:prstGeom prst="line">
              <a:avLst/>
            </a:prstGeom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1828800" y="6635753"/>
              <a:ext cx="4766488" cy="1588"/>
            </a:xfrm>
            <a:prstGeom prst="line">
              <a:avLst/>
            </a:prstGeom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TextBox 41"/>
          <p:cNvSpPr txBox="1"/>
          <p:nvPr/>
        </p:nvSpPr>
        <p:spPr>
          <a:xfrm>
            <a:off x="4953000" y="2418841"/>
            <a:ext cx="12954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Adobe Caslon Pro"/>
              </a:rPr>
              <a:t>Stats!!</a:t>
            </a:r>
            <a:endParaRPr lang="en-US" sz="3200" dirty="0">
              <a:latin typeface="Adobe Caslon Pr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Example of in-situ habitat mapping</a:t>
            </a:r>
            <a:endParaRPr lang="en-US" dirty="0"/>
          </a:p>
        </p:txBody>
      </p:sp>
      <p:sp>
        <p:nvSpPr>
          <p:cNvPr id="5" name="Right Arrow 4"/>
          <p:cNvSpPr/>
          <p:nvPr/>
        </p:nvSpPr>
        <p:spPr>
          <a:xfrm>
            <a:off x="1752600" y="1417638"/>
            <a:ext cx="1219200" cy="411162"/>
          </a:xfrm>
          <a:prstGeom prst="rightArrow">
            <a:avLst/>
          </a:prstGeom>
          <a:solidFill>
            <a:srgbClr val="0000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2" descr="C:\Documents and Settings\Fabien Hugue\My Documents\Downloads\Figures presentation\100_2690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1924699"/>
            <a:ext cx="6172200" cy="462850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8686800" cy="4525963"/>
          </a:xfrm>
        </p:spPr>
        <p:txBody>
          <a:bodyPr/>
          <a:lstStyle/>
          <a:p>
            <a:pPr>
              <a:buNone/>
            </a:pPr>
            <a:r>
              <a:rPr lang="en-US" sz="3200" u="sng" dirty="0" smtClean="0"/>
              <a:t>Fluvial Geomorphology toolbox provides:</a:t>
            </a:r>
          </a:p>
          <a:p>
            <a:r>
              <a:rPr lang="en-US" sz="2800" dirty="0" smtClean="0"/>
              <a:t>Fixed  &amp;  dynamic geometries for different metric calculation</a:t>
            </a:r>
          </a:p>
          <a:p>
            <a:endParaRPr lang="en-US" sz="2800" dirty="0" smtClean="0"/>
          </a:p>
          <a:p>
            <a:r>
              <a:rPr lang="en-US" sz="2800" dirty="0" smtClean="0"/>
              <a:t>Field work validation</a:t>
            </a:r>
          </a:p>
          <a:p>
            <a:pPr>
              <a:buNone/>
            </a:pPr>
            <a:endParaRPr lang="en-US" sz="2800" dirty="0" smtClean="0"/>
          </a:p>
          <a:p>
            <a:r>
              <a:rPr lang="en-US" sz="2800" dirty="0" smtClean="0"/>
              <a:t>Simple geometries increase usability, good for academia </a:t>
            </a:r>
          </a:p>
          <a:p>
            <a:endParaRPr lang="en-US" sz="2800" dirty="0" smtClean="0"/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0" y="4549676"/>
            <a:ext cx="900489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i="1" u="sng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Adobe Caslon Pro"/>
              </a:rPr>
              <a:t>Perspectives:</a:t>
            </a:r>
          </a:p>
          <a:p>
            <a:endParaRPr lang="en-US" sz="2400" b="1" i="1" u="sng" dirty="0" smtClean="0">
              <a:solidFill>
                <a:schemeClr val="accent1">
                  <a:lumMod val="20000"/>
                  <a:lumOff val="80000"/>
                </a:schemeClr>
              </a:solidFill>
              <a:latin typeface="Adobe Caslon Pro"/>
            </a:endParaRPr>
          </a:p>
          <a:p>
            <a:r>
              <a:rPr lang="en-US" sz="2400" b="1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Adobe Caslon Pro"/>
              </a:rPr>
              <a:t>-</a:t>
            </a:r>
            <a:r>
              <a:rPr lang="en-US" sz="2400" dirty="0" smtClean="0">
                <a:solidFill>
                  <a:srgbClr val="3366FF"/>
                </a:solidFill>
                <a:latin typeface="Adobe Caslon Pro"/>
              </a:rPr>
              <a:t>Inter-region habitat variability study </a:t>
            </a:r>
            <a:r>
              <a:rPr lang="en-US" sz="24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Adobe Caslon Pro"/>
              </a:rPr>
              <a:t>&amp; Regulated Vs. Natural rivers</a:t>
            </a:r>
          </a:p>
          <a:p>
            <a:endParaRPr lang="en-US" sz="2400" b="1" dirty="0" smtClean="0">
              <a:solidFill>
                <a:schemeClr val="accent1">
                  <a:lumMod val="20000"/>
                  <a:lumOff val="80000"/>
                </a:schemeClr>
              </a:solidFill>
              <a:latin typeface="Adobe Caslon Pro"/>
            </a:endParaRPr>
          </a:p>
          <a:p>
            <a:pPr>
              <a:buFontTx/>
              <a:buChar char="-"/>
            </a:pPr>
            <a:r>
              <a:rPr lang="en-US" sz="24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Adobe Caslon Pro"/>
              </a:rPr>
              <a:t>More images -&gt; can Python and </a:t>
            </a:r>
            <a:r>
              <a:rPr lang="en-US" sz="2400" dirty="0" err="1" smtClean="0">
                <a:solidFill>
                  <a:schemeClr val="accent1">
                    <a:lumMod val="20000"/>
                    <a:lumOff val="80000"/>
                  </a:schemeClr>
                </a:solidFill>
                <a:latin typeface="Adobe Caslon Pro"/>
              </a:rPr>
              <a:t>arcpy</a:t>
            </a:r>
            <a:r>
              <a:rPr lang="en-US" sz="24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Adobe Caslon Pro"/>
              </a:rPr>
              <a:t> module handle it?</a:t>
            </a:r>
          </a:p>
          <a:p>
            <a:r>
              <a:rPr lang="en-US" sz="2400" b="1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Adobe Caslon Pro"/>
              </a:rPr>
              <a:t>				=&gt;</a:t>
            </a:r>
            <a:r>
              <a:rPr lang="en-US" sz="2400" b="1" dirty="0" smtClean="0">
                <a:solidFill>
                  <a:srgbClr val="3366FF"/>
                </a:solidFill>
                <a:latin typeface="Adobe Caslon Pro"/>
              </a:rPr>
              <a:t>open source solution </a:t>
            </a:r>
            <a:r>
              <a:rPr lang="en-US" sz="2400" b="1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Adobe Caslon Pro"/>
              </a:rPr>
              <a:t>using GDAL &amp; OGR, .Net (C#)? </a:t>
            </a:r>
          </a:p>
          <a:p>
            <a:endParaRPr lang="en-US" sz="2400" b="1" dirty="0" smtClean="0">
              <a:solidFill>
                <a:schemeClr val="accent6">
                  <a:lumMod val="60000"/>
                  <a:lumOff val="40000"/>
                </a:schemeClr>
              </a:solidFill>
              <a:latin typeface="Adobe Caslon Pr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Toolbox availability</a:t>
            </a:r>
            <a:endParaRPr lang="en-US" dirty="0"/>
          </a:p>
        </p:txBody>
      </p:sp>
      <p:pic>
        <p:nvPicPr>
          <p:cNvPr id="4" name="Picture 3" descr="IMGP034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362200" y="0"/>
            <a:ext cx="4876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latin typeface="Adobe Caslon Pro"/>
              </a:rPr>
              <a:t>Toolbox availability</a:t>
            </a:r>
            <a:endParaRPr lang="en-US" sz="4400" dirty="0">
              <a:latin typeface="Adobe Caslon Pro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457200" y="1897559"/>
            <a:ext cx="8686800" cy="4122241"/>
            <a:chOff x="457200" y="1897559"/>
            <a:chExt cx="8686800" cy="4122241"/>
          </a:xfrm>
        </p:grpSpPr>
        <p:sp>
          <p:nvSpPr>
            <p:cNvPr id="6" name="TextBox 5"/>
            <p:cNvSpPr txBox="1"/>
            <p:nvPr/>
          </p:nvSpPr>
          <p:spPr>
            <a:xfrm>
              <a:off x="457200" y="1897559"/>
              <a:ext cx="807720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Font typeface="Wingdings" charset="2"/>
                <a:buChar char="Ø"/>
              </a:pPr>
              <a:r>
                <a:rPr lang="en-US" sz="4400" dirty="0" smtClean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Adobe Caslon Pro"/>
                </a:rPr>
                <a:t> </a:t>
              </a:r>
              <a:r>
                <a:rPr lang="en-US" sz="4400" dirty="0" err="1" smtClean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Adobe Caslon Pro"/>
                </a:rPr>
                <a:t>adrienlepoutre.com</a:t>
              </a:r>
              <a:r>
                <a:rPr lang="en-US" sz="4400" dirty="0" smtClean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Adobe Caslon Pro"/>
                </a:rPr>
                <a:t>/Downloads/</a:t>
              </a:r>
              <a:endParaRPr lang="en-US" sz="4400" dirty="0">
                <a:solidFill>
                  <a:schemeClr val="accent6">
                    <a:lumMod val="40000"/>
                    <a:lumOff val="60000"/>
                  </a:schemeClr>
                </a:solidFill>
                <a:latin typeface="Adobe Caslon Pro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57200" y="5250359"/>
              <a:ext cx="807720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Font typeface="Wingdings" charset="2"/>
                <a:buChar char="Ø"/>
              </a:pPr>
              <a:r>
                <a:rPr lang="en-US" sz="4400" dirty="0" smtClean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Adobe Caslon Pro"/>
                </a:rPr>
                <a:t> McGill U. GIC website</a:t>
              </a:r>
              <a:endParaRPr lang="en-US" sz="4400" dirty="0">
                <a:solidFill>
                  <a:schemeClr val="accent6">
                    <a:lumMod val="40000"/>
                    <a:lumOff val="60000"/>
                  </a:schemeClr>
                </a:solidFill>
                <a:latin typeface="Adobe Caslon Pro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57200" y="3497759"/>
              <a:ext cx="868680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Font typeface="Wingdings" charset="2"/>
                <a:buChar char="Ø"/>
              </a:pPr>
              <a:r>
                <a:rPr lang="en-US" sz="4400" dirty="0" smtClean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Adobe Caslon Pro"/>
                </a:rPr>
                <a:t> </a:t>
              </a:r>
              <a:r>
                <a:rPr lang="en-US" sz="4400" dirty="0" err="1" smtClean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Adobe Caslon Pro"/>
                </a:rPr>
                <a:t>adrienlepoutre@mail.mcgill.ca</a:t>
              </a:r>
              <a:endParaRPr lang="en-US" sz="4400" dirty="0">
                <a:solidFill>
                  <a:schemeClr val="accent6">
                    <a:lumMod val="40000"/>
                    <a:lumOff val="60000"/>
                  </a:schemeClr>
                </a:solidFill>
                <a:latin typeface="Adobe Caslon Pro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Example of in-situ habitat mapping</a:t>
            </a:r>
            <a:endParaRPr lang="en-US" dirty="0"/>
          </a:p>
        </p:txBody>
      </p:sp>
      <p:pic>
        <p:nvPicPr>
          <p:cNvPr id="4" name="Picture 2" descr="C:\Documents and Settings\Fabien Hugue\My Documents\Downloads\Figures presentation\Shuswap_Photo_HabitatClassif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1941730"/>
            <a:ext cx="8435280" cy="4614159"/>
          </a:xfrm>
          <a:prstGeom prst="rect">
            <a:avLst/>
          </a:prstGeom>
          <a:noFill/>
        </p:spPr>
      </p:pic>
      <p:sp>
        <p:nvSpPr>
          <p:cNvPr id="5" name="Right Arrow 4"/>
          <p:cNvSpPr/>
          <p:nvPr/>
        </p:nvSpPr>
        <p:spPr>
          <a:xfrm>
            <a:off x="1752600" y="1417638"/>
            <a:ext cx="1219200" cy="411162"/>
          </a:xfrm>
          <a:prstGeom prst="rightArrow">
            <a:avLst/>
          </a:prstGeom>
          <a:solidFill>
            <a:srgbClr val="0000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124200" y="1295400"/>
            <a:ext cx="5562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Adobe Caslon Pro"/>
              </a:rPr>
              <a:t>Can we assess habitat quality, damming impact for many rivers only with field data??</a:t>
            </a:r>
            <a:endParaRPr lang="en-US" dirty="0">
              <a:solidFill>
                <a:schemeClr val="bg1"/>
              </a:solidFill>
              <a:latin typeface="Adobe Caslon Pr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General o</a:t>
            </a:r>
            <a:r>
              <a:rPr lang="en-US" dirty="0" smtClean="0">
                <a:solidFill>
                  <a:schemeClr val="bg1"/>
                </a:solidFill>
                <a:latin typeface="Adobe Caslon Pro"/>
              </a:rPr>
              <a:t>bjectives</a:t>
            </a:r>
            <a:endParaRPr lang="en-US" dirty="0">
              <a:solidFill>
                <a:schemeClr val="bg1"/>
              </a:solidFill>
              <a:latin typeface="Adobe Caslon Pro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525963"/>
          </a:xfr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r>
              <a:rPr lang="en-US" sz="2800" dirty="0" smtClean="0">
                <a:solidFill>
                  <a:schemeClr val="bg1"/>
                </a:solidFill>
                <a:latin typeface="Adobe Caslon Pro"/>
              </a:rPr>
              <a:t>Develop </a:t>
            </a:r>
            <a:r>
              <a:rPr lang="en-US" sz="2800" dirty="0" smtClean="0"/>
              <a:t>novel approach using </a:t>
            </a:r>
            <a:r>
              <a:rPr lang="en-US" sz="2800" u="sng" dirty="0" smtClean="0">
                <a:solidFill>
                  <a:srgbClr val="3366FF"/>
                </a:solidFill>
              </a:rPr>
              <a:t>remote sensing</a:t>
            </a:r>
            <a:r>
              <a:rPr lang="en-US" sz="2800" dirty="0" smtClean="0">
                <a:solidFill>
                  <a:schemeClr val="bg1"/>
                </a:solidFill>
                <a:latin typeface="Adobe Caslon Pro"/>
              </a:rPr>
              <a:t> to describe </a:t>
            </a:r>
            <a:r>
              <a:rPr lang="en-US" sz="2800" dirty="0" err="1" smtClean="0">
                <a:solidFill>
                  <a:schemeClr val="bg1"/>
                </a:solidFill>
                <a:latin typeface="Adobe Caslon Pro"/>
              </a:rPr>
              <a:t>meso</a:t>
            </a:r>
            <a:r>
              <a:rPr lang="en-US" sz="2800" dirty="0" smtClean="0">
                <a:solidFill>
                  <a:schemeClr val="bg1"/>
                </a:solidFill>
                <a:latin typeface="Adobe Caslon Pro"/>
              </a:rPr>
              <a:t>, reach and 10km river scale habitat structure.</a:t>
            </a:r>
          </a:p>
          <a:p>
            <a:endParaRPr lang="en-US" sz="2800" u="sng" dirty="0" smtClean="0">
              <a:solidFill>
                <a:srgbClr val="3366FF"/>
              </a:solidFill>
              <a:latin typeface="Adobe Caslon Pro"/>
            </a:endParaRPr>
          </a:p>
          <a:p>
            <a:r>
              <a:rPr lang="en-US" sz="2800" dirty="0" smtClean="0"/>
              <a:t>Understand  the </a:t>
            </a:r>
            <a:r>
              <a:rPr lang="en-US" sz="2800" dirty="0" err="1" smtClean="0"/>
              <a:t>meso</a:t>
            </a:r>
            <a:r>
              <a:rPr lang="en-US" sz="2800" dirty="0" smtClean="0"/>
              <a:t>, reach and 10km river scale patterns of </a:t>
            </a:r>
            <a:r>
              <a:rPr lang="en-US" sz="2800" u="sng" dirty="0" smtClean="0">
                <a:solidFill>
                  <a:srgbClr val="3366FF"/>
                </a:solidFill>
              </a:rPr>
              <a:t>physical habitat variables</a:t>
            </a:r>
            <a:r>
              <a:rPr lang="en-US" sz="2800" dirty="0" smtClean="0"/>
              <a:t> (width, depth, slope, velocity, grain size, LOD, …)</a:t>
            </a:r>
          </a:p>
          <a:p>
            <a:endParaRPr lang="en-US" sz="2800" dirty="0" smtClean="0"/>
          </a:p>
          <a:p>
            <a:r>
              <a:rPr lang="en-US" sz="2800" dirty="0" smtClean="0"/>
              <a:t>Study specific reaches where </a:t>
            </a:r>
            <a:r>
              <a:rPr lang="en-US" sz="2800" u="sng" dirty="0" smtClean="0">
                <a:solidFill>
                  <a:srgbClr val="3366FF"/>
                </a:solidFill>
              </a:rPr>
              <a:t>fish habitat variables</a:t>
            </a:r>
            <a:r>
              <a:rPr lang="en-US" sz="2800" dirty="0" smtClean="0"/>
              <a:t> (wetted width, spawning sites,  substrate </a:t>
            </a:r>
            <a:r>
              <a:rPr lang="en-US" sz="2800" dirty="0" err="1" smtClean="0"/>
              <a:t>embeddedness</a:t>
            </a:r>
            <a:r>
              <a:rPr lang="en-US" sz="2800" dirty="0" smtClean="0"/>
              <a:t>, riparian vegetation,…) are more likely to be impacted by damming</a:t>
            </a:r>
          </a:p>
          <a:p>
            <a:pPr>
              <a:buNone/>
            </a:pPr>
            <a:r>
              <a:rPr lang="en-US" sz="2800" dirty="0" smtClean="0"/>
              <a:t>							</a:t>
            </a:r>
          </a:p>
          <a:p>
            <a:pPr>
              <a:buFont typeface="Arial"/>
              <a:buNone/>
            </a:pPr>
            <a:endParaRPr lang="en-US" dirty="0">
              <a:solidFill>
                <a:schemeClr val="bg1"/>
              </a:solidFill>
              <a:latin typeface="Adobe Caslon Pro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791200" y="5897563"/>
            <a:ext cx="289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dobe Caslon Pro"/>
              </a:rPr>
              <a:t>Assess river reach sensitivity to damming</a:t>
            </a:r>
            <a:endParaRPr lang="en-US" dirty="0">
              <a:latin typeface="Adobe Caslon Pr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0"/>
            <a:ext cx="8077200" cy="914400"/>
          </a:xfrm>
        </p:spPr>
        <p:txBody>
          <a:bodyPr>
            <a:noAutofit/>
          </a:bodyPr>
          <a:lstStyle/>
          <a:p>
            <a:r>
              <a:rPr lang="en-US" sz="3400" dirty="0" smtClean="0"/>
              <a:t>Solution: remote-sensing habitat assessment</a:t>
            </a:r>
            <a:endParaRPr lang="en-US" sz="3400" dirty="0"/>
          </a:p>
        </p:txBody>
      </p:sp>
      <p:grpSp>
        <p:nvGrpSpPr>
          <p:cNvPr id="56" name="Group 55"/>
          <p:cNvGrpSpPr/>
          <p:nvPr/>
        </p:nvGrpSpPr>
        <p:grpSpPr>
          <a:xfrm>
            <a:off x="0" y="1070520"/>
            <a:ext cx="9144000" cy="5787480"/>
            <a:chOff x="0" y="1070520"/>
            <a:chExt cx="9144000" cy="5787480"/>
          </a:xfrm>
        </p:grpSpPr>
        <p:grpSp>
          <p:nvGrpSpPr>
            <p:cNvPr id="50" name="Group 49"/>
            <p:cNvGrpSpPr/>
            <p:nvPr/>
          </p:nvGrpSpPr>
          <p:grpSpPr>
            <a:xfrm>
              <a:off x="0" y="1070520"/>
              <a:ext cx="9144000" cy="5787480"/>
              <a:chOff x="0" y="1070520"/>
              <a:chExt cx="9144000" cy="5787480"/>
            </a:xfrm>
          </p:grpSpPr>
          <p:pic>
            <p:nvPicPr>
              <p:cNvPr id="48" name="Picture 2" descr="G:\PhD\Conferences-networking\7-HydroNet-CEDREN_Symposium_Norway2012\Presentation_Fab\Mississagi_Analysis\Figures\Missi_Map_2.jpg">
                <a:hlinkClick r:id="" action="ppaction://hlinkshowjump?jump=nextslide"/>
              </p:cNvPr>
              <p:cNvPicPr>
                <a:picLocks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1845945"/>
                <a:ext cx="9144000" cy="50120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9" name="TextBox 48"/>
              <p:cNvSpPr txBox="1"/>
              <p:nvPr/>
            </p:nvSpPr>
            <p:spPr>
              <a:xfrm>
                <a:off x="228600" y="1070520"/>
                <a:ext cx="8077200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dirty="0" smtClean="0">
                    <a:solidFill>
                      <a:schemeClr val="bg1"/>
                    </a:solidFill>
                    <a:latin typeface="Adobe Caslon Pro"/>
                  </a:rPr>
                  <a:t>Segmentation of the river stretch depending on the morphology</a:t>
                </a:r>
              </a:p>
              <a:p>
                <a:r>
                  <a:rPr lang="en-US" sz="2200" dirty="0" smtClean="0">
                    <a:solidFill>
                      <a:schemeClr val="bg1"/>
                    </a:solidFill>
                    <a:latin typeface="Adobe Caslon Pro"/>
                    <a:sym typeface="Wingdings" pitchFamily="2" charset="2"/>
                  </a:rPr>
                  <a:t>		</a:t>
                </a:r>
                <a:endParaRPr lang="en-US" sz="2200" dirty="0" smtClean="0">
                  <a:solidFill>
                    <a:srgbClr val="3366FF"/>
                  </a:solidFill>
                  <a:latin typeface="Adobe Caslon Pro"/>
                </a:endParaRPr>
              </a:p>
            </p:txBody>
          </p:sp>
        </p:grpSp>
        <p:grpSp>
          <p:nvGrpSpPr>
            <p:cNvPr id="51" name="Group 11"/>
            <p:cNvGrpSpPr/>
            <p:nvPr/>
          </p:nvGrpSpPr>
          <p:grpSpPr>
            <a:xfrm>
              <a:off x="7391400" y="6324600"/>
              <a:ext cx="1752600" cy="533400"/>
              <a:chOff x="7391400" y="6324600"/>
              <a:chExt cx="1752600" cy="533400"/>
            </a:xfrm>
          </p:grpSpPr>
          <p:sp>
            <p:nvSpPr>
              <p:cNvPr id="52" name="Rectangle 51"/>
              <p:cNvSpPr/>
              <p:nvPr/>
            </p:nvSpPr>
            <p:spPr>
              <a:xfrm>
                <a:off x="7391400" y="6324600"/>
                <a:ext cx="1752600" cy="5334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3" name="Group 9"/>
              <p:cNvGrpSpPr/>
              <p:nvPr/>
            </p:nvGrpSpPr>
            <p:grpSpPr>
              <a:xfrm>
                <a:off x="7467600" y="6350913"/>
                <a:ext cx="1600200" cy="430887"/>
                <a:chOff x="4191000" y="990600"/>
                <a:chExt cx="1905000" cy="430887"/>
              </a:xfrm>
              <a:solidFill>
                <a:schemeClr val="bg1"/>
              </a:solidFill>
            </p:grpSpPr>
            <p:cxnSp>
              <p:nvCxnSpPr>
                <p:cNvPr id="54" name="Straight Connector 53"/>
                <p:cNvCxnSpPr/>
                <p:nvPr/>
              </p:nvCxnSpPr>
              <p:spPr>
                <a:xfrm>
                  <a:off x="4191000" y="1219200"/>
                  <a:ext cx="762000" cy="0"/>
                </a:xfrm>
                <a:prstGeom prst="line">
                  <a:avLst/>
                </a:prstGeom>
                <a:grpFill/>
                <a:ln w="635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5" name="TextBox 54"/>
                <p:cNvSpPr txBox="1"/>
                <p:nvPr/>
              </p:nvSpPr>
              <p:spPr>
                <a:xfrm>
                  <a:off x="5029200" y="990600"/>
                  <a:ext cx="1066800" cy="430887"/>
                </a:xfrm>
                <a:prstGeom prst="rect">
                  <a:avLst/>
                </a:prstGeom>
                <a:grp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200" dirty="0" smtClean="0"/>
                    <a:t>300 m</a:t>
                  </a:r>
                </a:p>
              </p:txBody>
            </p:sp>
          </p:grpSp>
        </p:grpSp>
      </p:grpSp>
      <p:sp>
        <p:nvSpPr>
          <p:cNvPr id="12" name="Rectangle 11"/>
          <p:cNvSpPr/>
          <p:nvPr/>
        </p:nvSpPr>
        <p:spPr>
          <a:xfrm>
            <a:off x="1371600" y="1470629"/>
            <a:ext cx="24684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>
                <a:solidFill>
                  <a:srgbClr val="3366FF"/>
                </a:solidFill>
                <a:latin typeface="Adobe Caslon Pro"/>
                <a:sym typeface="Wingdings" pitchFamily="2" charset="2"/>
              </a:rPr>
              <a:t></a:t>
            </a:r>
            <a:r>
              <a:rPr lang="en-US" dirty="0" smtClean="0">
                <a:solidFill>
                  <a:srgbClr val="3366FF"/>
                </a:solidFill>
                <a:latin typeface="Adobe Caslon Pro"/>
                <a:sym typeface="Wingdings" pitchFamily="2" charset="2"/>
              </a:rPr>
              <a:t> </a:t>
            </a:r>
            <a:r>
              <a:rPr lang="en-US" dirty="0" smtClean="0">
                <a:solidFill>
                  <a:srgbClr val="3366FF"/>
                </a:solidFill>
                <a:latin typeface="Adobe Caslon Pro"/>
              </a:rPr>
              <a:t>4 identifiable sections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/>
          <p:cNvGrpSpPr/>
          <p:nvPr/>
        </p:nvGrpSpPr>
        <p:grpSpPr>
          <a:xfrm>
            <a:off x="0" y="1851660"/>
            <a:ext cx="9144000" cy="5006340"/>
            <a:chOff x="0" y="1851660"/>
            <a:chExt cx="9144000" cy="5006340"/>
          </a:xfrm>
        </p:grpSpPr>
        <p:grpSp>
          <p:nvGrpSpPr>
            <p:cNvPr id="49" name="Group 26"/>
            <p:cNvGrpSpPr/>
            <p:nvPr/>
          </p:nvGrpSpPr>
          <p:grpSpPr>
            <a:xfrm>
              <a:off x="0" y="1851660"/>
              <a:ext cx="9144000" cy="5006340"/>
              <a:chOff x="0" y="1851660"/>
              <a:chExt cx="9144000" cy="5006340"/>
            </a:xfrm>
          </p:grpSpPr>
          <p:pic>
            <p:nvPicPr>
              <p:cNvPr id="60" name="Picture 2" descr="C:\Documents and Settings\Fabien Hugue\My Documents\PhD\Conferences-networking\7-HydroNet-CEDREN_Symposium_Norway2012\Presentation_Fab\Mississagi_Analysis\Figures\Missi_Map_Waterdepth1.JPG"/>
              <p:cNvPicPr>
                <a:picLocks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0" y="1851660"/>
                <a:ext cx="9144000" cy="5006340"/>
              </a:xfrm>
              <a:prstGeom prst="rect">
                <a:avLst/>
              </a:prstGeom>
              <a:noFill/>
            </p:spPr>
          </p:pic>
          <p:grpSp>
            <p:nvGrpSpPr>
              <p:cNvPr id="61" name="Group 18"/>
              <p:cNvGrpSpPr/>
              <p:nvPr/>
            </p:nvGrpSpPr>
            <p:grpSpPr>
              <a:xfrm>
                <a:off x="7391400" y="6324600"/>
                <a:ext cx="1752600" cy="533400"/>
                <a:chOff x="7391400" y="6324600"/>
                <a:chExt cx="1752600" cy="533400"/>
              </a:xfrm>
            </p:grpSpPr>
            <p:sp>
              <p:nvSpPr>
                <p:cNvPr id="62" name="Rectangle 61"/>
                <p:cNvSpPr/>
                <p:nvPr/>
              </p:nvSpPr>
              <p:spPr>
                <a:xfrm>
                  <a:off x="7391400" y="6324600"/>
                  <a:ext cx="1752600" cy="5334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63" name="Group 9"/>
                <p:cNvGrpSpPr/>
                <p:nvPr/>
              </p:nvGrpSpPr>
              <p:grpSpPr>
                <a:xfrm>
                  <a:off x="7467600" y="6350913"/>
                  <a:ext cx="1600200" cy="430887"/>
                  <a:chOff x="4191000" y="990600"/>
                  <a:chExt cx="1905000" cy="430887"/>
                </a:xfrm>
                <a:solidFill>
                  <a:schemeClr val="bg1"/>
                </a:solidFill>
              </p:grpSpPr>
              <p:cxnSp>
                <p:nvCxnSpPr>
                  <p:cNvPr id="64" name="Straight Connector 63"/>
                  <p:cNvCxnSpPr/>
                  <p:nvPr/>
                </p:nvCxnSpPr>
                <p:spPr>
                  <a:xfrm>
                    <a:off x="4191000" y="1219200"/>
                    <a:ext cx="762000" cy="0"/>
                  </a:xfrm>
                  <a:prstGeom prst="line">
                    <a:avLst/>
                  </a:prstGeom>
                  <a:grpFill/>
                  <a:ln w="635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5" name="TextBox 64"/>
                  <p:cNvSpPr txBox="1"/>
                  <p:nvPr/>
                </p:nvSpPr>
                <p:spPr>
                  <a:xfrm>
                    <a:off x="5029200" y="990600"/>
                    <a:ext cx="1066800" cy="430887"/>
                  </a:xfrm>
                  <a:prstGeom prst="rect">
                    <a:avLst/>
                  </a:prstGeom>
                  <a:grp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200" dirty="0" smtClean="0">
                        <a:latin typeface="Adobe Caslon Pro"/>
                      </a:rPr>
                      <a:t>300 </a:t>
                    </a:r>
                    <a:r>
                      <a:rPr lang="en-US" sz="2200" dirty="0" smtClean="0"/>
                      <a:t>m</a:t>
                    </a:r>
                  </a:p>
                </p:txBody>
              </p:sp>
            </p:grpSp>
          </p:grpSp>
        </p:grpSp>
        <p:grpSp>
          <p:nvGrpSpPr>
            <p:cNvPr id="51" name="Group 23"/>
            <p:cNvGrpSpPr/>
            <p:nvPr/>
          </p:nvGrpSpPr>
          <p:grpSpPr>
            <a:xfrm>
              <a:off x="1447800" y="2667000"/>
              <a:ext cx="7315200" cy="3874532"/>
              <a:chOff x="1447800" y="2667000"/>
              <a:chExt cx="7315200" cy="3874532"/>
            </a:xfrm>
          </p:grpSpPr>
          <p:cxnSp>
            <p:nvCxnSpPr>
              <p:cNvPr id="53" name="Straight Connector 52"/>
              <p:cNvCxnSpPr/>
              <p:nvPr/>
            </p:nvCxnSpPr>
            <p:spPr>
              <a:xfrm>
                <a:off x="6425013" y="2907350"/>
                <a:ext cx="685800" cy="685800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>
              <a:xfrm flipH="1">
                <a:off x="4876800" y="3200400"/>
                <a:ext cx="274938" cy="876300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/>
              <p:cNvCxnSpPr/>
              <p:nvPr/>
            </p:nvCxnSpPr>
            <p:spPr>
              <a:xfrm>
                <a:off x="1447800" y="4876800"/>
                <a:ext cx="762000" cy="335692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" name="TextBox 55"/>
              <p:cNvSpPr txBox="1"/>
              <p:nvPr/>
            </p:nvSpPr>
            <p:spPr>
              <a:xfrm>
                <a:off x="1676400" y="6172200"/>
                <a:ext cx="1066800" cy="36933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  <a:alpha val="7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latin typeface="Adobe Caslon Pro"/>
                  </a:rPr>
                  <a:t>Section 1</a:t>
                </a:r>
                <a:endParaRPr lang="en-US" dirty="0">
                  <a:latin typeface="Adobe Caslon Pro"/>
                </a:endParaRPr>
              </a:p>
            </p:txBody>
          </p:sp>
          <p:sp>
            <p:nvSpPr>
              <p:cNvPr id="57" name="TextBox 56"/>
              <p:cNvSpPr txBox="1"/>
              <p:nvPr/>
            </p:nvSpPr>
            <p:spPr>
              <a:xfrm>
                <a:off x="2209800" y="3657600"/>
                <a:ext cx="1066800" cy="36933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  <a:alpha val="7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latin typeface="Adobe Caslon Pro"/>
                  </a:rPr>
                  <a:t>Section 2</a:t>
                </a:r>
                <a:endParaRPr lang="en-US" dirty="0">
                  <a:latin typeface="Adobe Caslon Pro"/>
                </a:endParaRPr>
              </a:p>
            </p:txBody>
          </p:sp>
          <p:sp>
            <p:nvSpPr>
              <p:cNvPr id="58" name="TextBox 57"/>
              <p:cNvSpPr txBox="1"/>
              <p:nvPr/>
            </p:nvSpPr>
            <p:spPr>
              <a:xfrm>
                <a:off x="5486400" y="3886200"/>
                <a:ext cx="1066800" cy="36933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  <a:alpha val="7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latin typeface="Adobe Caslon Pro"/>
                  </a:rPr>
                  <a:t>Section 3</a:t>
                </a:r>
                <a:endParaRPr lang="en-US" dirty="0">
                  <a:latin typeface="Adobe Caslon Pro"/>
                </a:endParaRPr>
              </a:p>
            </p:txBody>
          </p:sp>
          <p:sp>
            <p:nvSpPr>
              <p:cNvPr id="59" name="TextBox 58"/>
              <p:cNvSpPr txBox="1"/>
              <p:nvPr/>
            </p:nvSpPr>
            <p:spPr>
              <a:xfrm>
                <a:off x="7696200" y="2667000"/>
                <a:ext cx="1066800" cy="369332"/>
              </a:xfrm>
              <a:prstGeom prst="rect">
                <a:avLst/>
              </a:prstGeom>
              <a:solidFill>
                <a:schemeClr val="bg1">
                  <a:alpha val="7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latin typeface="Adobe Caslon Pro"/>
                  </a:rPr>
                  <a:t>Section 4</a:t>
                </a:r>
                <a:endParaRPr lang="en-US" dirty="0">
                  <a:latin typeface="Adobe Caslon Pro"/>
                </a:endParaRPr>
              </a:p>
            </p:txBody>
          </p:sp>
        </p:grpSp>
      </p:grpSp>
      <p:sp>
        <p:nvSpPr>
          <p:cNvPr id="67" name="Title 1"/>
          <p:cNvSpPr txBox="1">
            <a:spLocks/>
          </p:cNvSpPr>
          <p:nvPr/>
        </p:nvSpPr>
        <p:spPr>
          <a:xfrm>
            <a:off x="685800" y="-152400"/>
            <a:ext cx="79248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dobe Caslon Pro"/>
                <a:ea typeface="+mj-ea"/>
                <a:cs typeface="+mj-cs"/>
              </a:rPr>
              <a:t>Solution: remote-sensing habitat </a:t>
            </a:r>
            <a:r>
              <a:rPr kumimoji="0" lang="en-US" sz="4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dobe Caslon Pro"/>
                <a:ea typeface="+mj-ea"/>
                <a:cs typeface="+mj-cs"/>
              </a:rPr>
              <a:t>assessement</a:t>
            </a:r>
            <a:endParaRPr kumimoji="0" lang="en-US" sz="4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dobe Caslon Pro"/>
              <a:ea typeface="+mj-ea"/>
              <a:cs typeface="+mj-cs"/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304800" y="797510"/>
            <a:ext cx="83058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  <a:latin typeface="Adobe Caslon Pro"/>
              </a:rPr>
              <a:t>Morpho</a:t>
            </a:r>
            <a:r>
              <a:rPr lang="en-US" dirty="0" smtClean="0">
                <a:solidFill>
                  <a:schemeClr val="bg1"/>
                </a:solidFill>
                <a:latin typeface="Adobe Caslon Pro"/>
              </a:rPr>
              <a:t>-Type 1 (section 1, 4): Wide, deep, slow, mostly composed of massive pools</a:t>
            </a:r>
          </a:p>
          <a:p>
            <a:r>
              <a:rPr lang="en-US" dirty="0" err="1" smtClean="0">
                <a:solidFill>
                  <a:schemeClr val="bg1"/>
                </a:solidFill>
                <a:latin typeface="Adobe Caslon Pro"/>
              </a:rPr>
              <a:t>Morpho</a:t>
            </a:r>
            <a:r>
              <a:rPr lang="en-US" dirty="0" smtClean="0">
                <a:solidFill>
                  <a:schemeClr val="bg1"/>
                </a:solidFill>
                <a:latin typeface="Adobe Caslon Pro"/>
              </a:rPr>
              <a:t>-Type 2 (section 2): Complex Pool-Riffle system</a:t>
            </a:r>
          </a:p>
          <a:p>
            <a:r>
              <a:rPr lang="en-US" dirty="0" err="1" smtClean="0">
                <a:solidFill>
                  <a:schemeClr val="bg1"/>
                </a:solidFill>
                <a:latin typeface="Adobe Caslon Pro"/>
              </a:rPr>
              <a:t>Morpho</a:t>
            </a:r>
            <a:r>
              <a:rPr lang="en-US" dirty="0" smtClean="0">
                <a:solidFill>
                  <a:schemeClr val="bg1"/>
                </a:solidFill>
                <a:latin typeface="Adobe Caslon Pro"/>
              </a:rPr>
              <a:t>-Type 3 (section 3) : Straight, narrow and steep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6096000" y="1420773"/>
            <a:ext cx="30480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err="1" smtClean="0">
                <a:solidFill>
                  <a:srgbClr val="3366FF"/>
                </a:solidFill>
                <a:latin typeface="Adobe Caslon Pro"/>
                <a:sym typeface="Wingdings" pitchFamily="2" charset="2"/>
              </a:rPr>
              <a:t></a:t>
            </a:r>
            <a:r>
              <a:rPr lang="en-US" sz="2200" dirty="0" smtClean="0">
                <a:solidFill>
                  <a:srgbClr val="3366FF"/>
                </a:solidFill>
                <a:latin typeface="Adobe Caslon Pro"/>
                <a:sym typeface="Wingdings" pitchFamily="2" charset="2"/>
              </a:rPr>
              <a:t> Standardized method</a:t>
            </a:r>
            <a:endParaRPr lang="en-US" sz="2200" dirty="0" smtClean="0">
              <a:solidFill>
                <a:srgbClr val="3366FF"/>
              </a:solidFill>
              <a:latin typeface="Adobe Caslon Pr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30480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Adobe Caslon Pro"/>
              </a:rPr>
              <a:t>Specific (tools) objectives</a:t>
            </a:r>
            <a:endParaRPr lang="en-US" dirty="0">
              <a:solidFill>
                <a:schemeClr val="bg1"/>
              </a:solidFill>
              <a:latin typeface="Adobe Caslon Pro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562600"/>
          </a:xfrm>
        </p:spPr>
        <p:txBody>
          <a:bodyPr>
            <a:normAutofit fontScale="85000" lnSpcReduction="20000"/>
          </a:bodyPr>
          <a:lstStyle/>
          <a:p>
            <a:r>
              <a:rPr lang="en-US" sz="3243" dirty="0" smtClean="0">
                <a:solidFill>
                  <a:srgbClr val="3366FF"/>
                </a:solidFill>
              </a:rPr>
              <a:t>Extract and organize</a:t>
            </a:r>
            <a:r>
              <a:rPr lang="en-US" sz="3243" dirty="0" smtClean="0"/>
              <a:t> data in analytical way for different rivers, at different scales</a:t>
            </a:r>
          </a:p>
          <a:p>
            <a:endParaRPr lang="en-US" sz="3243" dirty="0" smtClean="0"/>
          </a:p>
          <a:p>
            <a:r>
              <a:rPr lang="en-US" sz="3243" dirty="0" smtClean="0"/>
              <a:t>Use </a:t>
            </a:r>
            <a:r>
              <a:rPr lang="en-US" sz="3243" dirty="0" smtClean="0">
                <a:solidFill>
                  <a:srgbClr val="3366FF"/>
                </a:solidFill>
              </a:rPr>
              <a:t>relevant geometries</a:t>
            </a:r>
            <a:r>
              <a:rPr lang="en-US" sz="3243" dirty="0" smtClean="0"/>
              <a:t> for calculation of various parameters (fixed </a:t>
            </a:r>
            <a:r>
              <a:rPr lang="en-US" sz="3243" dirty="0" err="1" smtClean="0"/>
              <a:t>vs</a:t>
            </a:r>
            <a:r>
              <a:rPr lang="en-US" sz="3243" dirty="0" smtClean="0"/>
              <a:t> dynamic).</a:t>
            </a:r>
          </a:p>
          <a:p>
            <a:endParaRPr lang="en-US" sz="3243" dirty="0" smtClean="0"/>
          </a:p>
          <a:p>
            <a:r>
              <a:rPr lang="en-US" sz="3243" dirty="0" smtClean="0">
                <a:solidFill>
                  <a:srgbClr val="3366FF"/>
                </a:solidFill>
              </a:rPr>
              <a:t>Flexible</a:t>
            </a:r>
            <a:r>
              <a:rPr lang="en-US" sz="3243" dirty="0" smtClean="0"/>
              <a:t> vector/raster/tabular data interactions</a:t>
            </a:r>
          </a:p>
          <a:p>
            <a:endParaRPr lang="en-US" sz="3243" dirty="0" smtClean="0"/>
          </a:p>
          <a:p>
            <a:r>
              <a:rPr lang="en-US" sz="3243" dirty="0" smtClean="0">
                <a:solidFill>
                  <a:srgbClr val="3366FF"/>
                </a:solidFill>
              </a:rPr>
              <a:t>Automated</a:t>
            </a:r>
            <a:r>
              <a:rPr lang="en-US" sz="3243" dirty="0" smtClean="0"/>
              <a:t> method</a:t>
            </a:r>
          </a:p>
          <a:p>
            <a:pPr>
              <a:buNone/>
            </a:pPr>
            <a:endParaRPr lang="en-US" sz="3243" dirty="0" smtClean="0"/>
          </a:p>
          <a:p>
            <a:r>
              <a:rPr lang="en-US" sz="3243" dirty="0" smtClean="0"/>
              <a:t>Somewhat robust, large data loads</a:t>
            </a:r>
          </a:p>
          <a:p>
            <a:pPr>
              <a:buNone/>
            </a:pPr>
            <a:endParaRPr lang="en-US" sz="3243" dirty="0" smtClean="0"/>
          </a:p>
          <a:p>
            <a:r>
              <a:rPr lang="en-US" sz="3243" dirty="0" smtClean="0"/>
              <a:t>User-friendly</a:t>
            </a:r>
          </a:p>
          <a:p>
            <a:endParaRPr lang="en-US" sz="3243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>
              <a:solidFill>
                <a:schemeClr val="bg1"/>
              </a:solidFill>
              <a:latin typeface="Adobe Caslon Pr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2384</TotalTime>
  <Words>1375</Words>
  <Application>Microsoft Macintosh PowerPoint</Application>
  <PresentationFormat>On-screen Show (4:3)</PresentationFormat>
  <Paragraphs>239</Paragraphs>
  <Slides>41</Slides>
  <Notes>5</Notes>
  <HiddenSlides>0</HiddenSlides>
  <MMClips>2</MMClips>
  <ScaleCrop>false</ScaleCrop>
  <HeadingPairs>
    <vt:vector size="4" baseType="variant">
      <vt:variant>
        <vt:lpstr>Design Template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2" baseType="lpstr">
      <vt:lpstr>Office Theme</vt:lpstr>
      <vt:lpstr>Fluvial Geomorphology: A GIS toolbox to extract raster data along spatial continuum   </vt:lpstr>
      <vt:lpstr>NSERC HydroNet</vt:lpstr>
      <vt:lpstr>HydroNet study sites</vt:lpstr>
      <vt:lpstr>Example of in-situ habitat mapping</vt:lpstr>
      <vt:lpstr>Example of in-situ habitat mapping</vt:lpstr>
      <vt:lpstr>General objectives</vt:lpstr>
      <vt:lpstr>Solution: remote-sensing habitat assessment</vt:lpstr>
      <vt:lpstr>Slide 8</vt:lpstr>
      <vt:lpstr>Specific (tools) objectives</vt:lpstr>
      <vt:lpstr>Inputs  </vt:lpstr>
      <vt:lpstr>Inputs</vt:lpstr>
      <vt:lpstr>Inputs</vt:lpstr>
      <vt:lpstr>Inputs</vt:lpstr>
      <vt:lpstr>Create Transects</vt:lpstr>
      <vt:lpstr>Transects along centerline solutions</vt:lpstr>
      <vt:lpstr>Create Transects</vt:lpstr>
      <vt:lpstr>Create Transects – Slope extraction</vt:lpstr>
      <vt:lpstr>Create Transects – Slope extraction</vt:lpstr>
      <vt:lpstr>Transects: Resulting outputs (1)</vt:lpstr>
      <vt:lpstr>Transects: Results (2)</vt:lpstr>
      <vt:lpstr>Transects: Results (3)</vt:lpstr>
      <vt:lpstr>Transects: Results (3)</vt:lpstr>
      <vt:lpstr>Moving Window Solutions</vt:lpstr>
      <vt:lpstr>Moving Window</vt:lpstr>
      <vt:lpstr>Moving Window - Inputs/Outputs &amp; Implementation</vt:lpstr>
      <vt:lpstr>Moving Window .Shp Output</vt:lpstr>
      <vt:lpstr>Moving Window - Results</vt:lpstr>
      <vt:lpstr>Moving Window - Results (1) Bivariate histogram </vt:lpstr>
      <vt:lpstr>Moving Window – Results (1) </vt:lpstr>
      <vt:lpstr>Moving Window - Results (1)</vt:lpstr>
      <vt:lpstr>Moving Window - Results (1)</vt:lpstr>
      <vt:lpstr>Moving Window - Results (1)</vt:lpstr>
      <vt:lpstr>Moving Window – Results (2) Metrics</vt:lpstr>
      <vt:lpstr>Moving Window – Results (2) Metrics</vt:lpstr>
      <vt:lpstr>Slide 35</vt:lpstr>
      <vt:lpstr>Slide 36</vt:lpstr>
      <vt:lpstr>Slide 37</vt:lpstr>
      <vt:lpstr>Distance Along Line (DAL)</vt:lpstr>
      <vt:lpstr>Method summary</vt:lpstr>
      <vt:lpstr>Conclusion</vt:lpstr>
      <vt:lpstr>Toolbox availability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Flipper Flipper</dc:creator>
  <cp:lastModifiedBy>Flipper Flipper</cp:lastModifiedBy>
  <cp:revision>251</cp:revision>
  <dcterms:created xsi:type="dcterms:W3CDTF">2014-10-16T17:16:02Z</dcterms:created>
  <dcterms:modified xsi:type="dcterms:W3CDTF">2014-10-16T17:49:16Z</dcterms:modified>
</cp:coreProperties>
</file>